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4"/>
    <p:sldMasterId id="2147483681" r:id="rId5"/>
    <p:sldMasterId id="2147483682" r:id="rId6"/>
    <p:sldMasterId id="2147483705" r:id="rId7"/>
    <p:sldMasterId id="2147483717" r:id="rId8"/>
    <p:sldMasterId id="2147483727" r:id="rId9"/>
  </p:sldMasterIdLst>
  <p:notesMasterIdLst>
    <p:notesMasterId r:id="rId51"/>
  </p:notesMasterIdLst>
  <p:handoutMasterIdLst>
    <p:handoutMasterId r:id="rId52"/>
  </p:handoutMasterIdLst>
  <p:sldIdLst>
    <p:sldId id="256" r:id="rId10"/>
    <p:sldId id="272" r:id="rId11"/>
    <p:sldId id="616" r:id="rId12"/>
    <p:sldId id="651" r:id="rId13"/>
    <p:sldId id="652" r:id="rId14"/>
    <p:sldId id="653" r:id="rId15"/>
    <p:sldId id="617" r:id="rId16"/>
    <p:sldId id="620" r:id="rId17"/>
    <p:sldId id="618" r:id="rId18"/>
    <p:sldId id="619" r:id="rId19"/>
    <p:sldId id="621" r:id="rId20"/>
    <p:sldId id="622" r:id="rId21"/>
    <p:sldId id="623" r:id="rId22"/>
    <p:sldId id="624" r:id="rId23"/>
    <p:sldId id="625" r:id="rId24"/>
    <p:sldId id="626" r:id="rId25"/>
    <p:sldId id="627" r:id="rId26"/>
    <p:sldId id="628" r:id="rId27"/>
    <p:sldId id="629" r:id="rId28"/>
    <p:sldId id="630" r:id="rId29"/>
    <p:sldId id="631" r:id="rId30"/>
    <p:sldId id="632" r:id="rId31"/>
    <p:sldId id="633" r:id="rId32"/>
    <p:sldId id="634" r:id="rId33"/>
    <p:sldId id="635" r:id="rId34"/>
    <p:sldId id="654" r:id="rId35"/>
    <p:sldId id="655" r:id="rId36"/>
    <p:sldId id="637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444" r:id="rId48"/>
    <p:sldId id="501" r:id="rId49"/>
    <p:sldId id="535" r:id="rId50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Mónica" id="{F4B71B13-57B0-438A-BCD6-AB793858347A}">
          <p14:sldIdLst>
            <p14:sldId id="256"/>
          </p14:sldIdLst>
        </p14:section>
        <p14:section name="Presentación" id="{3E915ABC-F4E4-4F24-A3FF-783115428305}">
          <p14:sldIdLst>
            <p14:sldId id="272"/>
            <p14:sldId id="616"/>
            <p14:sldId id="651"/>
            <p14:sldId id="652"/>
            <p14:sldId id="653"/>
            <p14:sldId id="617"/>
            <p14:sldId id="620"/>
            <p14:sldId id="618"/>
            <p14:sldId id="619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54"/>
            <p14:sldId id="655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444"/>
            <p14:sldId id="501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rid Johanna Bernal Rueda" initials="AR" lastIdx="2" clrIdx="0">
    <p:extLst>
      <p:ext uri="{19B8F6BF-5375-455C-9EA6-DF929625EA0E}">
        <p15:presenceInfo xmlns:p15="http://schemas.microsoft.com/office/powerpoint/2012/main" userId="S::aj.bernal218@uniandes.edu.co::f8d8b721-92e6-4132-af81-e30a7a32d8a1" providerId="AD"/>
      </p:ext>
    </p:extLst>
  </p:cmAuthor>
  <p:cmAuthor id="2" name="Grace Natalia Tellez Barbosa" initials="GNTB" lastIdx="5" clrIdx="1">
    <p:extLst>
      <p:ext uri="{19B8F6BF-5375-455C-9EA6-DF929625EA0E}">
        <p15:presenceInfo xmlns:p15="http://schemas.microsoft.com/office/powerpoint/2012/main" userId="Grace Natalia Tellez Barbosa" providerId="None"/>
      </p:ext>
    </p:extLst>
  </p:cmAuthor>
  <p:cmAuthor id="3" name=" " initials="" lastIdx="5" clrIdx="2">
    <p:extLst>
      <p:ext uri="{19B8F6BF-5375-455C-9EA6-DF929625EA0E}">
        <p15:presenceInfo xmlns:p15="http://schemas.microsoft.com/office/powerpoint/2012/main" userId=" " providerId="None"/>
      </p:ext>
    </p:extLst>
  </p:cmAuthor>
  <p:cmAuthor id="4" name="Mario Castillo Hernandez" initials="MCH" lastIdx="4" clrIdx="3">
    <p:extLst>
      <p:ext uri="{19B8F6BF-5375-455C-9EA6-DF929625EA0E}">
        <p15:presenceInfo xmlns:p15="http://schemas.microsoft.com/office/powerpoint/2012/main" userId="S::mcastill@uniandes.edu.co::70730fa2-ba8b-4977-a835-b94ee4c7ef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51E"/>
    <a:srgbClr val="652B90"/>
    <a:srgbClr val="7E3E7E"/>
    <a:srgbClr val="AD6058"/>
    <a:srgbClr val="B66652"/>
    <a:srgbClr val="83417A"/>
    <a:srgbClr val="D2E4FE"/>
    <a:srgbClr val="985169"/>
    <a:srgbClr val="682E8F"/>
    <a:srgbClr val="F9D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4"/>
    <p:restoredTop sz="96357" autoAdjust="0"/>
  </p:normalViewPr>
  <p:slideViewPr>
    <p:cSldViewPr snapToGrid="0">
      <p:cViewPr varScale="1">
        <p:scale>
          <a:sx n="90" d="100"/>
          <a:sy n="90" d="100"/>
        </p:scale>
        <p:origin x="728" y="208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C6E268-C674-284F-B90B-94407D46A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EF9596-94BD-0F49-84D5-C52507E389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A684-5D0D-F54D-800B-F4D1802825A8}" type="datetimeFigureOut">
              <a:rPr lang="es-CO" smtClean="0"/>
              <a:t>3/04/25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D37C21-C3EC-9E44-8C9F-4423CB8B2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B708FE-8F67-0247-98A6-2E9AF20FA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C562-159C-F346-BE6A-B9A8D4F401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99631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6A68-FD75-914C-BF49-DB2BD8ECE5A3}" type="datetimeFigureOut">
              <a:rPr lang="es-CO" smtClean="0"/>
              <a:t>3/04/25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542A-BED4-5344-89E6-39E64CE308B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427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En este video vamos a presentar un ejemplo ilustrativo sobre la construcción de un modelos de simulación de Monte Carlo en </a:t>
            </a:r>
            <a:r>
              <a:rPr lang="es-CO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 Ball, con base en </a:t>
            </a:r>
            <a:r>
              <a:rPr lang="es-ES_tradnl" dirty="0">
                <a:latin typeface="Calibri" panose="020F0502020204030204" pitchFamily="34" charset="0"/>
                <a:cs typeface="Times New Roman" panose="02020603050405020304" pitchFamily="18" charset="0"/>
              </a:rPr>
              <a:t>una guía para estructurar y analizar un problema de decisión con base en herramientas de simulación probabilística.</a:t>
            </a:r>
          </a:p>
          <a:p>
            <a:endParaRPr lang="es-CO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Nombre del curso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5542A-BED4-5344-89E6-39E64CE308B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18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ENFATIZAR QUE EL ÚNICO CANAL DE COMUNICACIÓN ES EL CORREO solicitudes-miad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BE85C-BD54-4B30-81A6-E9E18A763B70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2861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06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27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4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80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7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4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1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4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3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7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155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10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235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72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0100" spc="-5">
                <a:solidFill>
                  <a:srgbClr val="F0F1F1"/>
                </a:solidFill>
              </a:rPr>
              <a:t>Haga clic para modificar el estilo de título del patrón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325790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981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8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47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002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018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15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4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20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7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07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450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16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8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21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19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5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3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51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5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2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44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705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408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8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44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4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1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 userDrawn="1"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 userDrawn="1"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 userDrawn="1"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 userDrawn="1"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 userDrawn="1"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2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5" r:id="rId3"/>
    <p:sldLayoutId id="2147483696" r:id="rId4"/>
    <p:sldLayoutId id="2147483697" r:id="rId5"/>
    <p:sldLayoutId id="214748368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82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3F5D6-3B5E-4910-A8CB-A741EE17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EAF207-684C-45E5-8C46-3B315219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5C4D0D-4D53-4D1C-A5E1-8890AB8E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" y="0"/>
            <a:ext cx="17339733" cy="9753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D24C3-4A18-4315-80EB-84A0C516C055}"/>
              </a:ext>
            </a:extLst>
          </p:cNvPr>
          <p:cNvSpPr txBox="1"/>
          <p:nvPr/>
        </p:nvSpPr>
        <p:spPr>
          <a:xfrm>
            <a:off x="1490597" y="6885031"/>
            <a:ext cx="13440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75000"/>
                  </a:schemeClr>
                </a:solidFill>
                <a:latin typeface="Antenna Regular" panose="02000503000000020004"/>
              </a:rPr>
              <a:t>La Universidad de los Andes como institución que almacena, y recolecta datos personales, requiere obtener su autorización para que de manera libre, previa, expresa, voluntaria y debidamente informada, permita a todas las dependencias académicas y/o administrativas, recolectar, recaudar, almacenar, usar, circular, suprimir, procesar, compilar, intercambiar, dar tratamiento, actualizar y disponer de los datos que han sido suministrados y que se han incorporado en distintas bases o bancos de datos, o en repositorios electrónicos de todo tipo con que cuenta la Universidad. Esta información es, y será utilizada en el desarrollo de las funciones propias de la Universidad en su condición de institución de educación superior, de forma directa o a través de terceros, a no ser que usted le manifieste lo contrario de manera directa, expresa, inequívoca y por escrito a la cuenta de correo electrónico dispuesta para tal efecto: habeasdata@uniandes.edu.co – Conozca más aquí: www.uniandes.edu.co/datospersonales</a:t>
            </a:r>
          </a:p>
        </p:txBody>
      </p:sp>
    </p:spTree>
    <p:extLst>
      <p:ext uri="{BB962C8B-B14F-4D97-AF65-F5344CB8AC3E}">
        <p14:creationId xmlns:p14="http://schemas.microsoft.com/office/powerpoint/2010/main" val="21576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10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" name="Google Shape;623;gd6ca21133a_0_94">
            <a:extLst>
              <a:ext uri="{FF2B5EF4-FFF2-40B4-BE49-F238E27FC236}">
                <a16:creationId xmlns:a16="http://schemas.microsoft.com/office/drawing/2014/main" id="{87E93FB3-C90E-65FE-BB37-24E80CEAF7FB}"/>
              </a:ext>
            </a:extLst>
          </p:cNvPr>
          <p:cNvSpPr txBox="1"/>
          <p:nvPr/>
        </p:nvSpPr>
        <p:spPr>
          <a:xfrm>
            <a:off x="9637987" y="3098363"/>
            <a:ext cx="1002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702488"/>
              </p:ext>
            </p:extLst>
          </p:nvPr>
        </p:nvGraphicFramePr>
        <p:xfrm>
          <a:off x="5186362" y="3775441"/>
          <a:ext cx="7500938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 Negativos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Negativos</a:t>
                      </a: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Positivos</a:t>
                      </a: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Verdaderos Positivos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25C5ABF7-72AB-4B51-1486-38EBCA077511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192848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11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9" name="Google Shape;677;gdc5622224f_0_1640">
            <a:extLst>
              <a:ext uri="{FF2B5EF4-FFF2-40B4-BE49-F238E27FC236}">
                <a16:creationId xmlns:a16="http://schemas.microsoft.com/office/drawing/2014/main" id="{A37A446B-E481-6130-9AFB-D86DC207D2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0711" y="4383825"/>
            <a:ext cx="8411614" cy="1377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31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12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Google Shape;675;gdc5622224f_0_1640">
            <a:extLst>
              <a:ext uri="{FF2B5EF4-FFF2-40B4-BE49-F238E27FC236}">
                <a16:creationId xmlns:a16="http://schemas.microsoft.com/office/drawing/2014/main" id="{1B4A7421-80C3-67A0-C43E-4729C32D9E00}"/>
              </a:ext>
            </a:extLst>
          </p:cNvPr>
          <p:cNvSpPr/>
          <p:nvPr/>
        </p:nvSpPr>
        <p:spPr>
          <a:xfrm rot="-5400000">
            <a:off x="9324040" y="1428426"/>
            <a:ext cx="240000" cy="5372097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" name="Google Shape;676;gdc5622224f_0_1640">
            <a:extLst>
              <a:ext uri="{FF2B5EF4-FFF2-40B4-BE49-F238E27FC236}">
                <a16:creationId xmlns:a16="http://schemas.microsoft.com/office/drawing/2014/main" id="{148E6BF4-7CFA-7580-743B-5036E82633A5}"/>
              </a:ext>
            </a:extLst>
          </p:cNvPr>
          <p:cNvSpPr txBox="1"/>
          <p:nvPr/>
        </p:nvSpPr>
        <p:spPr>
          <a:xfrm>
            <a:off x="7417933" y="3071175"/>
            <a:ext cx="445497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Total correctas</a:t>
            </a:r>
            <a:endParaRPr sz="4800" dirty="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" name="Google Shape;677;gdc5622224f_0_1640">
            <a:extLst>
              <a:ext uri="{FF2B5EF4-FFF2-40B4-BE49-F238E27FC236}">
                <a16:creationId xmlns:a16="http://schemas.microsoft.com/office/drawing/2014/main" id="{A37A446B-E481-6130-9AFB-D86DC207D2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0711" y="4383825"/>
            <a:ext cx="8411614" cy="1377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051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13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9" name="Google Shape;677;gdc5622224f_0_1640">
            <a:extLst>
              <a:ext uri="{FF2B5EF4-FFF2-40B4-BE49-F238E27FC236}">
                <a16:creationId xmlns:a16="http://schemas.microsoft.com/office/drawing/2014/main" id="{A37A446B-E481-6130-9AFB-D86DC207D2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0711" y="4383825"/>
            <a:ext cx="8411614" cy="13770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84;gdc5622224f_0_1649">
            <a:extLst>
              <a:ext uri="{FF2B5EF4-FFF2-40B4-BE49-F238E27FC236}">
                <a16:creationId xmlns:a16="http://schemas.microsoft.com/office/drawing/2014/main" id="{141EA6EA-6107-6AB7-AB0D-058679D21BDF}"/>
              </a:ext>
            </a:extLst>
          </p:cNvPr>
          <p:cNvSpPr/>
          <p:nvPr/>
        </p:nvSpPr>
        <p:spPr>
          <a:xfrm rot="5400000">
            <a:off x="9431566" y="3308583"/>
            <a:ext cx="247191" cy="539432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4" name="Google Shape;685;gdc5622224f_0_1649">
            <a:extLst>
              <a:ext uri="{FF2B5EF4-FFF2-40B4-BE49-F238E27FC236}">
                <a16:creationId xmlns:a16="http://schemas.microsoft.com/office/drawing/2014/main" id="{70AFD722-8813-29FE-07F6-1D9D2F6CD8B0}"/>
              </a:ext>
            </a:extLst>
          </p:cNvPr>
          <p:cNvSpPr txBox="1"/>
          <p:nvPr/>
        </p:nvSpPr>
        <p:spPr>
          <a:xfrm>
            <a:off x="7086600" y="6271500"/>
            <a:ext cx="516572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Total datos</a:t>
            </a:r>
            <a:endParaRPr sz="4800" dirty="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28519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14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Problemas con el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5" name="Google Shape;691;gdc5622224f_0_1489">
            <a:extLst>
              <a:ext uri="{FF2B5EF4-FFF2-40B4-BE49-F238E27FC236}">
                <a16:creationId xmlns:a16="http://schemas.microsoft.com/office/drawing/2014/main" id="{416C4EBA-C729-7925-15C4-94DE727870DB}"/>
              </a:ext>
            </a:extLst>
          </p:cNvPr>
          <p:cNvSpPr txBox="1"/>
          <p:nvPr/>
        </p:nvSpPr>
        <p:spPr>
          <a:xfrm>
            <a:off x="1250475" y="2593812"/>
            <a:ext cx="14608650" cy="572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Problema: Identificar si un tumor es benigno o maligno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</a:pPr>
            <a:endParaRPr lang="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Tumor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benigno</a:t>
            </a: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:       0 –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negativo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>
              <a:buClr>
                <a:srgbClr val="000000"/>
              </a:buClr>
              <a:buSzPts val="1900"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                  </a:t>
            </a:r>
            <a:r>
              <a:rPr lang="en-US" sz="4000" dirty="0">
                <a:solidFill>
                  <a:srgbClr val="38761D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95 </a:t>
            </a:r>
            <a:r>
              <a:rPr lang="en-US" sz="4000" dirty="0" err="1">
                <a:solidFill>
                  <a:srgbClr val="38761D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casos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Tumor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maligno</a:t>
            </a: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:        1 –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positivo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                   </a:t>
            </a:r>
            <a:r>
              <a:rPr lang="es" sz="4000" dirty="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5 casos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7186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15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Problemas con el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3" name="Google Shape;718;gdc5622224f_0_1658">
            <a:extLst>
              <a:ext uri="{FF2B5EF4-FFF2-40B4-BE49-F238E27FC236}">
                <a16:creationId xmlns:a16="http://schemas.microsoft.com/office/drawing/2014/main" id="{F2DB5169-03A4-D110-4310-DED0ECCA3C24}"/>
              </a:ext>
            </a:extLst>
          </p:cNvPr>
          <p:cNvSpPr txBox="1"/>
          <p:nvPr/>
        </p:nvSpPr>
        <p:spPr>
          <a:xfrm>
            <a:off x="1557338" y="4399287"/>
            <a:ext cx="1731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27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719;gdc5622224f_0_1658">
            <a:extLst>
              <a:ext uri="{FF2B5EF4-FFF2-40B4-BE49-F238E27FC236}">
                <a16:creationId xmlns:a16="http://schemas.microsoft.com/office/drawing/2014/main" id="{C6847140-43F3-60F7-4965-45081D819236}"/>
              </a:ext>
            </a:extLst>
          </p:cNvPr>
          <p:cNvSpPr txBox="1"/>
          <p:nvPr/>
        </p:nvSpPr>
        <p:spPr>
          <a:xfrm>
            <a:off x="4808813" y="3238412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7" name="Google Shape;720;gdc5622224f_0_1658">
            <a:extLst>
              <a:ext uri="{FF2B5EF4-FFF2-40B4-BE49-F238E27FC236}">
                <a16:creationId xmlns:a16="http://schemas.microsoft.com/office/drawing/2014/main" id="{649D387A-1B82-4587-D017-7FC1E16220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567249"/>
              </p:ext>
            </p:extLst>
          </p:nvPr>
        </p:nvGraphicFramePr>
        <p:xfrm>
          <a:off x="3510402" y="3779166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4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4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721;gdc5622224f_0_1658">
            <a:extLst>
              <a:ext uri="{FF2B5EF4-FFF2-40B4-BE49-F238E27FC236}">
                <a16:creationId xmlns:a16="http://schemas.microsoft.com/office/drawing/2014/main" id="{1782CCD6-F04B-D4B1-5630-E87034532286}"/>
              </a:ext>
            </a:extLst>
          </p:cNvPr>
          <p:cNvSpPr txBox="1"/>
          <p:nvPr/>
        </p:nvSpPr>
        <p:spPr>
          <a:xfrm>
            <a:off x="1593788" y="5610808"/>
            <a:ext cx="38415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(93+1)/(93+1+4+2)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0.94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" name="Google Shape;722;gdc5622224f_0_1658">
            <a:extLst>
              <a:ext uri="{FF2B5EF4-FFF2-40B4-BE49-F238E27FC236}">
                <a16:creationId xmlns:a16="http://schemas.microsoft.com/office/drawing/2014/main" id="{4842695B-A4FE-C738-FEE3-8589BC456972}"/>
              </a:ext>
            </a:extLst>
          </p:cNvPr>
          <p:cNvSpPr txBox="1"/>
          <p:nvPr/>
        </p:nvSpPr>
        <p:spPr>
          <a:xfrm>
            <a:off x="2309963" y="2636592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1:</a:t>
            </a:r>
            <a:endParaRPr sz="2800" dirty="0"/>
          </a:p>
        </p:txBody>
      </p:sp>
      <p:cxnSp>
        <p:nvCxnSpPr>
          <p:cNvPr id="10" name="Google Shape;733;gdc5622224f_0_1546">
            <a:extLst>
              <a:ext uri="{FF2B5EF4-FFF2-40B4-BE49-F238E27FC236}">
                <a16:creationId xmlns:a16="http://schemas.microsoft.com/office/drawing/2014/main" id="{B1AF60CE-DFAA-219B-8A14-3161222BEE7B}"/>
              </a:ext>
            </a:extLst>
          </p:cNvPr>
          <p:cNvCxnSpPr>
            <a:cxnSpLocks/>
          </p:cNvCxnSpPr>
          <p:nvPr/>
        </p:nvCxnSpPr>
        <p:spPr>
          <a:xfrm flipH="1" flipV="1">
            <a:off x="6114713" y="5233929"/>
            <a:ext cx="729000" cy="75375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734;gdc5622224f_0_1546">
            <a:extLst>
              <a:ext uri="{FF2B5EF4-FFF2-40B4-BE49-F238E27FC236}">
                <a16:creationId xmlns:a16="http://schemas.microsoft.com/office/drawing/2014/main" id="{E30FFE11-D3B8-C6A7-7BFD-792760A5FAA0}"/>
              </a:ext>
            </a:extLst>
          </p:cNvPr>
          <p:cNvSpPr txBox="1"/>
          <p:nvPr/>
        </p:nvSpPr>
        <p:spPr>
          <a:xfrm>
            <a:off x="5860738" y="6053146"/>
            <a:ext cx="1707325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 tumor maligno identificado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735;gdc5622224f_0_1546">
            <a:extLst>
              <a:ext uri="{FF2B5EF4-FFF2-40B4-BE49-F238E27FC236}">
                <a16:creationId xmlns:a16="http://schemas.microsoft.com/office/drawing/2014/main" id="{DC65223A-3833-1B8D-CAD3-94E77BD89A1D}"/>
              </a:ext>
            </a:extLst>
          </p:cNvPr>
          <p:cNvSpPr/>
          <p:nvPr/>
        </p:nvSpPr>
        <p:spPr>
          <a:xfrm>
            <a:off x="5515588" y="4676679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1;gdc5622224f_0_1570">
            <a:extLst>
              <a:ext uri="{FF2B5EF4-FFF2-40B4-BE49-F238E27FC236}">
                <a16:creationId xmlns:a16="http://schemas.microsoft.com/office/drawing/2014/main" id="{CC800AD3-3A03-F1C7-E11C-E5D099362434}"/>
              </a:ext>
            </a:extLst>
          </p:cNvPr>
          <p:cNvSpPr txBox="1"/>
          <p:nvPr/>
        </p:nvSpPr>
        <p:spPr>
          <a:xfrm>
            <a:off x="11540979" y="3235390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15" name="Google Shape;762;gdc5622224f_0_1570">
            <a:extLst>
              <a:ext uri="{FF2B5EF4-FFF2-40B4-BE49-F238E27FC236}">
                <a16:creationId xmlns:a16="http://schemas.microsoft.com/office/drawing/2014/main" id="{55A1F873-F318-A936-8743-7DE44751E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313155"/>
              </p:ext>
            </p:extLst>
          </p:nvPr>
        </p:nvGraphicFramePr>
        <p:xfrm>
          <a:off x="10213554" y="3766090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95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24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763;gdc5622224f_0_1570">
            <a:extLst>
              <a:ext uri="{FF2B5EF4-FFF2-40B4-BE49-F238E27FC236}">
                <a16:creationId xmlns:a16="http://schemas.microsoft.com/office/drawing/2014/main" id="{40E10F0A-1467-283F-7C0B-231B0812A79B}"/>
              </a:ext>
            </a:extLst>
          </p:cNvPr>
          <p:cNvSpPr txBox="1"/>
          <p:nvPr/>
        </p:nvSpPr>
        <p:spPr>
          <a:xfrm>
            <a:off x="9534279" y="5610808"/>
            <a:ext cx="4013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(95+0)/(95+0+0+0)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0.95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" name="Google Shape;764;gdc5622224f_0_1570">
            <a:extLst>
              <a:ext uri="{FF2B5EF4-FFF2-40B4-BE49-F238E27FC236}">
                <a16:creationId xmlns:a16="http://schemas.microsoft.com/office/drawing/2014/main" id="{69370342-9FFE-4F9D-40C6-7FE7E223D9B5}"/>
              </a:ext>
            </a:extLst>
          </p:cNvPr>
          <p:cNvSpPr txBox="1"/>
          <p:nvPr/>
        </p:nvSpPr>
        <p:spPr>
          <a:xfrm>
            <a:off x="8746704" y="2589715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2:</a:t>
            </a:r>
            <a:endParaRPr sz="2800" dirty="0"/>
          </a:p>
        </p:txBody>
      </p:sp>
      <p:cxnSp>
        <p:nvCxnSpPr>
          <p:cNvPr id="18" name="Google Shape;765;gdc5622224f_0_1570">
            <a:extLst>
              <a:ext uri="{FF2B5EF4-FFF2-40B4-BE49-F238E27FC236}">
                <a16:creationId xmlns:a16="http://schemas.microsoft.com/office/drawing/2014/main" id="{35CA7C0C-F7FE-6906-2F14-DAAC55DAF5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2846879" y="5245365"/>
            <a:ext cx="1091578" cy="57633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766;gdc5622224f_0_1570">
            <a:extLst>
              <a:ext uri="{FF2B5EF4-FFF2-40B4-BE49-F238E27FC236}">
                <a16:creationId xmlns:a16="http://schemas.microsoft.com/office/drawing/2014/main" id="{1ACF4458-F25A-5424-A007-4E23FDFFFFA8}"/>
              </a:ext>
            </a:extLst>
          </p:cNvPr>
          <p:cNvSpPr txBox="1"/>
          <p:nvPr/>
        </p:nvSpPr>
        <p:spPr>
          <a:xfrm>
            <a:off x="13938457" y="5290801"/>
            <a:ext cx="1488222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 tumores malignos identificados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767;gdc5622224f_0_1570">
            <a:extLst>
              <a:ext uri="{FF2B5EF4-FFF2-40B4-BE49-F238E27FC236}">
                <a16:creationId xmlns:a16="http://schemas.microsoft.com/office/drawing/2014/main" id="{9E814BE9-4882-25A6-E337-1C8D7D14CBBE}"/>
              </a:ext>
            </a:extLst>
          </p:cNvPr>
          <p:cNvSpPr/>
          <p:nvPr/>
        </p:nvSpPr>
        <p:spPr>
          <a:xfrm>
            <a:off x="12247754" y="4659665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8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16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Problemas con el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3" name="Google Shape;718;gdc5622224f_0_1658">
            <a:extLst>
              <a:ext uri="{FF2B5EF4-FFF2-40B4-BE49-F238E27FC236}">
                <a16:creationId xmlns:a16="http://schemas.microsoft.com/office/drawing/2014/main" id="{F2DB5169-03A4-D110-4310-DED0ECCA3C24}"/>
              </a:ext>
            </a:extLst>
          </p:cNvPr>
          <p:cNvSpPr txBox="1"/>
          <p:nvPr/>
        </p:nvSpPr>
        <p:spPr>
          <a:xfrm>
            <a:off x="1557338" y="4399287"/>
            <a:ext cx="1731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719;gdc5622224f_0_1658">
            <a:extLst>
              <a:ext uri="{FF2B5EF4-FFF2-40B4-BE49-F238E27FC236}">
                <a16:creationId xmlns:a16="http://schemas.microsoft.com/office/drawing/2014/main" id="{C6847140-43F3-60F7-4965-45081D819236}"/>
              </a:ext>
            </a:extLst>
          </p:cNvPr>
          <p:cNvSpPr txBox="1"/>
          <p:nvPr/>
        </p:nvSpPr>
        <p:spPr>
          <a:xfrm>
            <a:off x="4808813" y="3238412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7" name="Google Shape;720;gdc5622224f_0_1658">
            <a:extLst>
              <a:ext uri="{FF2B5EF4-FFF2-40B4-BE49-F238E27FC236}">
                <a16:creationId xmlns:a16="http://schemas.microsoft.com/office/drawing/2014/main" id="{649D387A-1B82-4587-D017-7FC1E1622071}"/>
              </a:ext>
            </a:extLst>
          </p:cNvPr>
          <p:cNvGraphicFramePr/>
          <p:nvPr/>
        </p:nvGraphicFramePr>
        <p:xfrm>
          <a:off x="3481388" y="3769112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</a:t>
                      </a:r>
                      <a:endParaRPr sz="240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721;gdc5622224f_0_1658">
            <a:extLst>
              <a:ext uri="{FF2B5EF4-FFF2-40B4-BE49-F238E27FC236}">
                <a16:creationId xmlns:a16="http://schemas.microsoft.com/office/drawing/2014/main" id="{1782CCD6-F04B-D4B1-5630-E87034532286}"/>
              </a:ext>
            </a:extLst>
          </p:cNvPr>
          <p:cNvSpPr txBox="1"/>
          <p:nvPr/>
        </p:nvSpPr>
        <p:spPr>
          <a:xfrm>
            <a:off x="1593788" y="5610808"/>
            <a:ext cx="38415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(93+1)/(93+1+4+2)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0.94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" name="Google Shape;722;gdc5622224f_0_1658">
            <a:extLst>
              <a:ext uri="{FF2B5EF4-FFF2-40B4-BE49-F238E27FC236}">
                <a16:creationId xmlns:a16="http://schemas.microsoft.com/office/drawing/2014/main" id="{4842695B-A4FE-C738-FEE3-8589BC456972}"/>
              </a:ext>
            </a:extLst>
          </p:cNvPr>
          <p:cNvSpPr txBox="1"/>
          <p:nvPr/>
        </p:nvSpPr>
        <p:spPr>
          <a:xfrm>
            <a:off x="2014538" y="2592737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1:</a:t>
            </a:r>
            <a:endParaRPr sz="2800" dirty="0"/>
          </a:p>
        </p:txBody>
      </p:sp>
      <p:cxnSp>
        <p:nvCxnSpPr>
          <p:cNvPr id="10" name="Google Shape;733;gdc5622224f_0_1546">
            <a:extLst>
              <a:ext uri="{FF2B5EF4-FFF2-40B4-BE49-F238E27FC236}">
                <a16:creationId xmlns:a16="http://schemas.microsoft.com/office/drawing/2014/main" id="{B1AF60CE-DFAA-219B-8A14-3161222BEE7B}"/>
              </a:ext>
            </a:extLst>
          </p:cNvPr>
          <p:cNvCxnSpPr>
            <a:cxnSpLocks/>
          </p:cNvCxnSpPr>
          <p:nvPr/>
        </p:nvCxnSpPr>
        <p:spPr>
          <a:xfrm flipH="1" flipV="1">
            <a:off x="6114713" y="5233929"/>
            <a:ext cx="729000" cy="75375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734;gdc5622224f_0_1546">
            <a:extLst>
              <a:ext uri="{FF2B5EF4-FFF2-40B4-BE49-F238E27FC236}">
                <a16:creationId xmlns:a16="http://schemas.microsoft.com/office/drawing/2014/main" id="{E30FFE11-D3B8-C6A7-7BFD-792760A5FAA0}"/>
              </a:ext>
            </a:extLst>
          </p:cNvPr>
          <p:cNvSpPr txBox="1"/>
          <p:nvPr/>
        </p:nvSpPr>
        <p:spPr>
          <a:xfrm>
            <a:off x="5860738" y="6053146"/>
            <a:ext cx="1707325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 tumor maligno identificado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735;gdc5622224f_0_1546">
            <a:extLst>
              <a:ext uri="{FF2B5EF4-FFF2-40B4-BE49-F238E27FC236}">
                <a16:creationId xmlns:a16="http://schemas.microsoft.com/office/drawing/2014/main" id="{DC65223A-3833-1B8D-CAD3-94E77BD89A1D}"/>
              </a:ext>
            </a:extLst>
          </p:cNvPr>
          <p:cNvSpPr/>
          <p:nvPr/>
        </p:nvSpPr>
        <p:spPr>
          <a:xfrm>
            <a:off x="5515588" y="4676679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1;gdc5622224f_0_1570">
            <a:extLst>
              <a:ext uri="{FF2B5EF4-FFF2-40B4-BE49-F238E27FC236}">
                <a16:creationId xmlns:a16="http://schemas.microsoft.com/office/drawing/2014/main" id="{CC800AD3-3A03-F1C7-E11C-E5D099362434}"/>
              </a:ext>
            </a:extLst>
          </p:cNvPr>
          <p:cNvSpPr txBox="1"/>
          <p:nvPr/>
        </p:nvSpPr>
        <p:spPr>
          <a:xfrm>
            <a:off x="11540979" y="3235390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15" name="Google Shape;762;gdc5622224f_0_1570">
            <a:extLst>
              <a:ext uri="{FF2B5EF4-FFF2-40B4-BE49-F238E27FC236}">
                <a16:creationId xmlns:a16="http://schemas.microsoft.com/office/drawing/2014/main" id="{55A1F873-F318-A936-8743-7DE44751ED1C}"/>
              </a:ext>
            </a:extLst>
          </p:cNvPr>
          <p:cNvGraphicFramePr/>
          <p:nvPr/>
        </p:nvGraphicFramePr>
        <p:xfrm>
          <a:off x="10213554" y="3766090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95</a:t>
                      </a:r>
                      <a:endParaRPr sz="240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763;gdc5622224f_0_1570">
            <a:extLst>
              <a:ext uri="{FF2B5EF4-FFF2-40B4-BE49-F238E27FC236}">
                <a16:creationId xmlns:a16="http://schemas.microsoft.com/office/drawing/2014/main" id="{40E10F0A-1467-283F-7C0B-231B0812A79B}"/>
              </a:ext>
            </a:extLst>
          </p:cNvPr>
          <p:cNvSpPr txBox="1"/>
          <p:nvPr/>
        </p:nvSpPr>
        <p:spPr>
          <a:xfrm>
            <a:off x="9534279" y="5610808"/>
            <a:ext cx="4013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(95+0)/(95+0+0+0)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0.95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" name="Google Shape;764;gdc5622224f_0_1570">
            <a:extLst>
              <a:ext uri="{FF2B5EF4-FFF2-40B4-BE49-F238E27FC236}">
                <a16:creationId xmlns:a16="http://schemas.microsoft.com/office/drawing/2014/main" id="{69370342-9FFE-4F9D-40C6-7FE7E223D9B5}"/>
              </a:ext>
            </a:extLst>
          </p:cNvPr>
          <p:cNvSpPr txBox="1"/>
          <p:nvPr/>
        </p:nvSpPr>
        <p:spPr>
          <a:xfrm>
            <a:off x="8746704" y="2589715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2:</a:t>
            </a:r>
            <a:endParaRPr sz="2800" dirty="0"/>
          </a:p>
        </p:txBody>
      </p:sp>
      <p:cxnSp>
        <p:nvCxnSpPr>
          <p:cNvPr id="18" name="Google Shape;765;gdc5622224f_0_1570">
            <a:extLst>
              <a:ext uri="{FF2B5EF4-FFF2-40B4-BE49-F238E27FC236}">
                <a16:creationId xmlns:a16="http://schemas.microsoft.com/office/drawing/2014/main" id="{35CA7C0C-F7FE-6906-2F14-DAAC55DAF5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2846879" y="5245365"/>
            <a:ext cx="1091578" cy="57633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766;gdc5622224f_0_1570">
            <a:extLst>
              <a:ext uri="{FF2B5EF4-FFF2-40B4-BE49-F238E27FC236}">
                <a16:creationId xmlns:a16="http://schemas.microsoft.com/office/drawing/2014/main" id="{1ACF4458-F25A-5424-A007-4E23FDFFFFA8}"/>
              </a:ext>
            </a:extLst>
          </p:cNvPr>
          <p:cNvSpPr txBox="1"/>
          <p:nvPr/>
        </p:nvSpPr>
        <p:spPr>
          <a:xfrm>
            <a:off x="13938457" y="5290801"/>
            <a:ext cx="1488222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 tumores malignos identificados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767;gdc5622224f_0_1570">
            <a:extLst>
              <a:ext uri="{FF2B5EF4-FFF2-40B4-BE49-F238E27FC236}">
                <a16:creationId xmlns:a16="http://schemas.microsoft.com/office/drawing/2014/main" id="{9E814BE9-4882-25A6-E337-1C8D7D14CBBE}"/>
              </a:ext>
            </a:extLst>
          </p:cNvPr>
          <p:cNvSpPr/>
          <p:nvPr/>
        </p:nvSpPr>
        <p:spPr>
          <a:xfrm>
            <a:off x="12247754" y="4659665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03E11F-09B6-2D1A-99D3-AF4A705F3BB1}"/>
              </a:ext>
            </a:extLst>
          </p:cNvPr>
          <p:cNvSpPr txBox="1"/>
          <p:nvPr/>
        </p:nvSpPr>
        <p:spPr>
          <a:xfrm>
            <a:off x="1593788" y="7624251"/>
            <a:ext cx="8978962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El accuracy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tiene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problemas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cuando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el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conjunto de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datos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está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CC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desbalanceado</a:t>
            </a:r>
            <a:r>
              <a:rPr lang="en-US" sz="3600" dirty="0">
                <a:solidFill>
                  <a:srgbClr val="CC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  <a:endParaRPr lang="en-US" sz="3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9580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17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pic>
        <p:nvPicPr>
          <p:cNvPr id="5" name="Google Shape;796;gdc5622224f_0_1594">
            <a:extLst>
              <a:ext uri="{FF2B5EF4-FFF2-40B4-BE49-F238E27FC236}">
                <a16:creationId xmlns:a16="http://schemas.microsoft.com/office/drawing/2014/main" id="{7CD57EC8-48F8-A776-4D32-935EF0FC4A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2013" y="4346826"/>
            <a:ext cx="6313352" cy="15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7;gdc5622224f_0_1594">
            <a:extLst>
              <a:ext uri="{FF2B5EF4-FFF2-40B4-BE49-F238E27FC236}">
                <a16:creationId xmlns:a16="http://schemas.microsoft.com/office/drawing/2014/main" id="{9D8BDABF-62EB-01E7-A603-A81583D8A823}"/>
              </a:ext>
            </a:extLst>
          </p:cNvPr>
          <p:cNvSpPr/>
          <p:nvPr/>
        </p:nvSpPr>
        <p:spPr>
          <a:xfrm rot="-5400000">
            <a:off x="9222263" y="2735738"/>
            <a:ext cx="190180" cy="265367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" name="Google Shape;798;gdc5622224f_0_1594">
            <a:extLst>
              <a:ext uri="{FF2B5EF4-FFF2-40B4-BE49-F238E27FC236}">
                <a16:creationId xmlns:a16="http://schemas.microsoft.com/office/drawing/2014/main" id="{A3B5B690-B3F0-10E6-EE5D-8C95D2338A36}"/>
              </a:ext>
            </a:extLst>
          </p:cNvPr>
          <p:cNvSpPr txBox="1"/>
          <p:nvPr/>
        </p:nvSpPr>
        <p:spPr>
          <a:xfrm>
            <a:off x="7364053" y="2210938"/>
            <a:ext cx="39066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38761D"/>
                </a:solidFill>
              </a:rPr>
              <a:t>Identificados correctamente como positivos </a:t>
            </a:r>
            <a:endParaRPr sz="32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27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18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pic>
        <p:nvPicPr>
          <p:cNvPr id="5" name="Google Shape;796;gdc5622224f_0_1594">
            <a:extLst>
              <a:ext uri="{FF2B5EF4-FFF2-40B4-BE49-F238E27FC236}">
                <a16:creationId xmlns:a16="http://schemas.microsoft.com/office/drawing/2014/main" id="{7CD57EC8-48F8-A776-4D32-935EF0FC4A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2013" y="4346826"/>
            <a:ext cx="6313352" cy="15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05;gdc5622224f_0_1683">
            <a:extLst>
              <a:ext uri="{FF2B5EF4-FFF2-40B4-BE49-F238E27FC236}">
                <a16:creationId xmlns:a16="http://schemas.microsoft.com/office/drawing/2014/main" id="{AE8A0812-68D8-7749-6AF4-F52025B701A9}"/>
              </a:ext>
            </a:extLst>
          </p:cNvPr>
          <p:cNvSpPr/>
          <p:nvPr/>
        </p:nvSpPr>
        <p:spPr>
          <a:xfrm rot="5400000">
            <a:off x="9225634" y="4653634"/>
            <a:ext cx="250207" cy="3044099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4" name="Google Shape;806;gdc5622224f_0_1683">
            <a:extLst>
              <a:ext uri="{FF2B5EF4-FFF2-40B4-BE49-F238E27FC236}">
                <a16:creationId xmlns:a16="http://schemas.microsoft.com/office/drawing/2014/main" id="{41AC6247-5D7B-2C75-08B3-C577C5BE9DC6}"/>
              </a:ext>
            </a:extLst>
          </p:cNvPr>
          <p:cNvSpPr txBox="1"/>
          <p:nvPr/>
        </p:nvSpPr>
        <p:spPr>
          <a:xfrm>
            <a:off x="7973813" y="6424093"/>
            <a:ext cx="315615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Identificados como positivos por el modelo</a:t>
            </a:r>
            <a:endParaRPr sz="3200" dirty="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3907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19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pic>
        <p:nvPicPr>
          <p:cNvPr id="5" name="Google Shape;796;gdc5622224f_0_1594">
            <a:extLst>
              <a:ext uri="{FF2B5EF4-FFF2-40B4-BE49-F238E27FC236}">
                <a16:creationId xmlns:a16="http://schemas.microsoft.com/office/drawing/2014/main" id="{7CD57EC8-48F8-A776-4D32-935EF0FC4A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2013" y="4346826"/>
            <a:ext cx="6313352" cy="15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13;gdc5622224f_0_1676">
            <a:extLst>
              <a:ext uri="{FF2B5EF4-FFF2-40B4-BE49-F238E27FC236}">
                <a16:creationId xmlns:a16="http://schemas.microsoft.com/office/drawing/2014/main" id="{C2A91E2C-D3AC-737F-1E59-436BDA00F391}"/>
              </a:ext>
            </a:extLst>
          </p:cNvPr>
          <p:cNvSpPr txBox="1"/>
          <p:nvPr/>
        </p:nvSpPr>
        <p:spPr>
          <a:xfrm>
            <a:off x="11856243" y="3653612"/>
            <a:ext cx="4695826" cy="29546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 todos los que el modelo clasificó como positivos, ¿qué proporción son realmente positivos?</a:t>
            </a:r>
            <a:endParaRPr sz="3600" b="1" dirty="0">
              <a:solidFill>
                <a:srgbClr val="CC412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02905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236" y="4300736"/>
            <a:ext cx="7226238" cy="1889202"/>
          </a:xfrm>
        </p:spPr>
        <p:txBody>
          <a:bodyPr>
            <a:normAutofit/>
          </a:bodyPr>
          <a:lstStyle/>
          <a:p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y Procesamiento de Lenguaje Natural</a:t>
            </a:r>
            <a:endParaRPr lang="es-CO" sz="4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A33339B-A757-4B29-9360-5D1B311BD207}"/>
              </a:ext>
            </a:extLst>
          </p:cNvPr>
          <p:cNvSpPr txBox="1">
            <a:spLocks/>
          </p:cNvSpPr>
          <p:nvPr/>
        </p:nvSpPr>
        <p:spPr>
          <a:xfrm>
            <a:off x="9899600" y="6599598"/>
            <a:ext cx="5645200" cy="9758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Antenna Bold" panose="02000503000000020004" pitchFamily="50" charset="0"/>
              </a:rPr>
              <a:t>Semana</a:t>
            </a:r>
            <a:r>
              <a:rPr lang="en-US" sz="2800" dirty="0">
                <a:latin typeface="Antenna Bold" panose="02000503000000020004" pitchFamily="50" charset="0"/>
              </a:rPr>
              <a:t> 1</a:t>
            </a:r>
            <a:endParaRPr lang="en-US" sz="2800" b="0" dirty="0">
              <a:latin typeface="Antenna Light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2"/>
    </mc:Choice>
    <mc:Fallback xmlns="">
      <p:transition spd="slow" advTm="1213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20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sp>
        <p:nvSpPr>
          <p:cNvPr id="5" name="Google Shape;691;gdc5622224f_0_1489">
            <a:extLst>
              <a:ext uri="{FF2B5EF4-FFF2-40B4-BE49-F238E27FC236}">
                <a16:creationId xmlns:a16="http://schemas.microsoft.com/office/drawing/2014/main" id="{416C4EBA-C729-7925-15C4-94DE727870DB}"/>
              </a:ext>
            </a:extLst>
          </p:cNvPr>
          <p:cNvSpPr txBox="1"/>
          <p:nvPr/>
        </p:nvSpPr>
        <p:spPr>
          <a:xfrm>
            <a:off x="1250475" y="2593812"/>
            <a:ext cx="15734818" cy="634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Precisión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es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importante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casos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programas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donde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el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gobierno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entregar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>
                <a:solidFill>
                  <a:srgbClr val="6F4EE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100 VIVIENDAS 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familias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de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bajos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ingresos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indent="-457200"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Debemos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identificar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quién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vivienda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indent="-457200"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Son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sólo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100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viviendas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,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entonces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no le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poder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todos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indent="-457200"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Pero, ¡no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queremos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darle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alguien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no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!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389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21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3" name="Google Shape;850;gd6ca21133a_0_147">
            <a:extLst>
              <a:ext uri="{FF2B5EF4-FFF2-40B4-BE49-F238E27FC236}">
                <a16:creationId xmlns:a16="http://schemas.microsoft.com/office/drawing/2014/main" id="{16F2303D-C7B0-C15C-3630-EA3DB3650D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3474" y="4511438"/>
            <a:ext cx="6069857" cy="1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51;gd6ca21133a_0_147">
            <a:extLst>
              <a:ext uri="{FF2B5EF4-FFF2-40B4-BE49-F238E27FC236}">
                <a16:creationId xmlns:a16="http://schemas.microsoft.com/office/drawing/2014/main" id="{59DF1248-9DFC-D51C-31D5-26826296B089}"/>
              </a:ext>
            </a:extLst>
          </p:cNvPr>
          <p:cNvSpPr/>
          <p:nvPr/>
        </p:nvSpPr>
        <p:spPr>
          <a:xfrm rot="-5400000">
            <a:off x="9175731" y="2900106"/>
            <a:ext cx="263400" cy="2959263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" name="Google Shape;852;gd6ca21133a_0_147">
            <a:extLst>
              <a:ext uri="{FF2B5EF4-FFF2-40B4-BE49-F238E27FC236}">
                <a16:creationId xmlns:a16="http://schemas.microsoft.com/office/drawing/2014/main" id="{D1471C56-777E-7A2B-AF22-8ED7BE247E53}"/>
              </a:ext>
            </a:extLst>
          </p:cNvPr>
          <p:cNvSpPr txBox="1"/>
          <p:nvPr/>
        </p:nvSpPr>
        <p:spPr>
          <a:xfrm>
            <a:off x="7353738" y="2110484"/>
            <a:ext cx="39066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Identificados correctamente como positivos </a:t>
            </a:r>
            <a:endParaRPr sz="36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5719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22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3" name="Google Shape;850;gd6ca21133a_0_147">
            <a:extLst>
              <a:ext uri="{FF2B5EF4-FFF2-40B4-BE49-F238E27FC236}">
                <a16:creationId xmlns:a16="http://schemas.microsoft.com/office/drawing/2014/main" id="{16F2303D-C7B0-C15C-3630-EA3DB3650D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3474" y="4511438"/>
            <a:ext cx="6069857" cy="1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59;gdc5622224f_0_1704">
            <a:extLst>
              <a:ext uri="{FF2B5EF4-FFF2-40B4-BE49-F238E27FC236}">
                <a16:creationId xmlns:a16="http://schemas.microsoft.com/office/drawing/2014/main" id="{EF595735-F9F6-CAA4-DD70-EFB9CC3319E6}"/>
              </a:ext>
            </a:extLst>
          </p:cNvPr>
          <p:cNvSpPr/>
          <p:nvPr/>
        </p:nvSpPr>
        <p:spPr>
          <a:xfrm rot="5400000">
            <a:off x="9151374" y="5065153"/>
            <a:ext cx="228139" cy="2957512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" name="Google Shape;860;gdc5622224f_0_1704">
            <a:extLst>
              <a:ext uri="{FF2B5EF4-FFF2-40B4-BE49-F238E27FC236}">
                <a16:creationId xmlns:a16="http://schemas.microsoft.com/office/drawing/2014/main" id="{7C9D9217-ED0A-0134-2AA0-A69050BF9806}"/>
              </a:ext>
            </a:extLst>
          </p:cNvPr>
          <p:cNvSpPr txBox="1"/>
          <p:nvPr/>
        </p:nvSpPr>
        <p:spPr>
          <a:xfrm>
            <a:off x="8159551" y="6858467"/>
            <a:ext cx="22989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Total positivos</a:t>
            </a:r>
            <a:endParaRPr sz="3200" dirty="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9602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23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3" name="Google Shape;850;gd6ca21133a_0_147">
            <a:extLst>
              <a:ext uri="{FF2B5EF4-FFF2-40B4-BE49-F238E27FC236}">
                <a16:creationId xmlns:a16="http://schemas.microsoft.com/office/drawing/2014/main" id="{16F2303D-C7B0-C15C-3630-EA3DB3650D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3474" y="4511438"/>
            <a:ext cx="6069857" cy="1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67;gdc5622224f_0_1697">
            <a:extLst>
              <a:ext uri="{FF2B5EF4-FFF2-40B4-BE49-F238E27FC236}">
                <a16:creationId xmlns:a16="http://schemas.microsoft.com/office/drawing/2014/main" id="{EB89CC13-8BBF-50F9-57E6-9F83EAF3BE2F}"/>
              </a:ext>
            </a:extLst>
          </p:cNvPr>
          <p:cNvSpPr txBox="1"/>
          <p:nvPr/>
        </p:nvSpPr>
        <p:spPr>
          <a:xfrm>
            <a:off x="11888787" y="4032975"/>
            <a:ext cx="4267201" cy="29546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 todos los realmente positivos, ¿qué proporción clasificó el modelo como positivos?</a:t>
            </a:r>
            <a:endParaRPr sz="360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52200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24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5" name="Google Shape;691;gdc5622224f_0_1489">
            <a:extLst>
              <a:ext uri="{FF2B5EF4-FFF2-40B4-BE49-F238E27FC236}">
                <a16:creationId xmlns:a16="http://schemas.microsoft.com/office/drawing/2014/main" id="{416C4EBA-C729-7925-15C4-94DE727870DB}"/>
              </a:ext>
            </a:extLst>
          </p:cNvPr>
          <p:cNvSpPr txBox="1"/>
          <p:nvPr/>
        </p:nvSpPr>
        <p:spPr>
          <a:xfrm>
            <a:off x="1250475" y="2593812"/>
            <a:ext cx="14608650" cy="572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Recall es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importante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casos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>
                <a:solidFill>
                  <a:srgbClr val="6F4EE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CORONAVIRUS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lang="en-US" sz="4000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2400"/>
              <a:buFont typeface="Proxima Nova Semibold"/>
              <a:buChar char="●"/>
            </a:pP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Debemos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identificar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quién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vacuna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2400"/>
              <a:buFont typeface="Proxima Nova Semibold"/>
              <a:buChar char="●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No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importa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le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pongamos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vacuna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alguien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no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2400"/>
              <a:buFont typeface="Proxima Nova Semibold"/>
              <a:buChar char="●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Pero, ¡no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ponérsela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alguien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sí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puede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ser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muy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costoso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!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6900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25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F1-score</a:t>
            </a:r>
          </a:p>
        </p:txBody>
      </p:sp>
      <p:pic>
        <p:nvPicPr>
          <p:cNvPr id="5" name="Google Shape;904;gdc5622224f_0_1628">
            <a:extLst>
              <a:ext uri="{FF2B5EF4-FFF2-40B4-BE49-F238E27FC236}">
                <a16:creationId xmlns:a16="http://schemas.microsoft.com/office/drawing/2014/main" id="{67B047A2-2164-A099-D2CE-9CBD802C97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0962" y="4117182"/>
            <a:ext cx="9926275" cy="1671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7727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3A5B-494E-5AD5-FE50-ED490E0DF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92D48-505C-71BC-C2E8-C719E22E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26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B2C61C8-3BEF-390B-9E37-CF2A0A27A27A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ROC-AUC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C59B44-B8C8-60AB-70F0-71ED9722CED4}"/>
              </a:ext>
            </a:extLst>
          </p:cNvPr>
          <p:cNvGrpSpPr/>
          <p:nvPr/>
        </p:nvGrpSpPr>
        <p:grpSpPr>
          <a:xfrm>
            <a:off x="1429801" y="2538430"/>
            <a:ext cx="8540473" cy="6388099"/>
            <a:chOff x="2260878" y="2912269"/>
            <a:chExt cx="8540473" cy="6388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B5E13F-E716-A04E-FAB2-ABFE56ECE292}"/>
                </a:ext>
              </a:extLst>
            </p:cNvPr>
            <p:cNvCxnSpPr/>
            <p:nvPr/>
          </p:nvCxnSpPr>
          <p:spPr>
            <a:xfrm>
              <a:off x="2743200" y="3214688"/>
              <a:ext cx="0" cy="39290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F9AA60-9CFF-15EF-A2BA-23055158DCF0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7167563"/>
              <a:ext cx="43053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CBE5FE-50B0-A9AD-6F57-F4F520C17294}"/>
                </a:ext>
              </a:extLst>
            </p:cNvPr>
            <p:cNvSpPr txBox="1"/>
            <p:nvPr/>
          </p:nvSpPr>
          <p:spPr>
            <a:xfrm>
              <a:off x="3300413" y="7358063"/>
              <a:ext cx="392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/>
                <a:t>Tasa de falsos positivos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1D4462-306D-29A0-6AC1-4638541BF6A1}"/>
                </a:ext>
              </a:extLst>
            </p:cNvPr>
            <p:cNvSpPr txBox="1"/>
            <p:nvPr/>
          </p:nvSpPr>
          <p:spPr>
            <a:xfrm rot="16200000">
              <a:off x="481013" y="4692134"/>
              <a:ext cx="392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/>
                <a:t>Tasa de verdaderos positivos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38DE72-3C28-8A8C-E27D-FF5ED75B2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200" y="3223678"/>
              <a:ext cx="4016096" cy="3920072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A53179-3E98-FA63-5918-2E44917C854F}"/>
                </a:ext>
              </a:extLst>
            </p:cNvPr>
            <p:cNvSpPr txBox="1"/>
            <p:nvPr/>
          </p:nvSpPr>
          <p:spPr>
            <a:xfrm>
              <a:off x="6872287" y="3030022"/>
              <a:ext cx="392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/>
                <a:t>45°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285B3528-B0EB-7120-4B7E-4CB71D5383D4}"/>
                </a:ext>
              </a:extLst>
            </p:cNvPr>
            <p:cNvSpPr/>
            <p:nvPr/>
          </p:nvSpPr>
          <p:spPr>
            <a:xfrm rot="16200000">
              <a:off x="3733929" y="2232947"/>
              <a:ext cx="6076691" cy="8058152"/>
            </a:xfrm>
            <a:prstGeom prst="arc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533649-85C8-742C-C406-4E8AAC85C70F}"/>
                </a:ext>
              </a:extLst>
            </p:cNvPr>
            <p:cNvSpPr txBox="1"/>
            <p:nvPr/>
          </p:nvSpPr>
          <p:spPr>
            <a:xfrm>
              <a:off x="3643313" y="3399354"/>
              <a:ext cx="928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ROC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0111C1-175B-C729-CDEA-D4B81EC65058}"/>
              </a:ext>
            </a:extLst>
          </p:cNvPr>
          <p:cNvSpPr txBox="1"/>
          <p:nvPr/>
        </p:nvSpPr>
        <p:spPr>
          <a:xfrm>
            <a:off x="8307537" y="1552256"/>
            <a:ext cx="8719341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Modelos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de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clasificación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generan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una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probabilidad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de que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una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observación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sea un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Es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decir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,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necesito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un umbral para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convertir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probabilidades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0s y 1s (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generalmente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50%)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81B32"/>
              </a:solidFill>
              <a:latin typeface="Proxima Nova Semibold"/>
              <a:sym typeface="Proxima Nov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Si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yo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aumento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ese umbral,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voy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a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predicir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más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81B32"/>
              </a:solidFill>
              <a:latin typeface="Proxima Nova Semibold"/>
              <a:sym typeface="Proxima Nov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En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modelo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aleatorio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,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tasa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de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falsos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positivos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y de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falsos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negativos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debería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crecer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al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mismo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ritmo</a:t>
            </a:r>
            <a:endParaRPr lang="en-US" sz="2800" dirty="0">
              <a:solidFill>
                <a:srgbClr val="181B32"/>
              </a:solidFill>
              <a:latin typeface="Proxima Nova Semibold"/>
              <a:sym typeface="Proxima Nov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81B32"/>
              </a:solidFill>
              <a:latin typeface="Proxima Nova Semibold"/>
              <a:sym typeface="Proxima Nov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En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modelo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major al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aleatorio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, ROC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está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por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encima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de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linea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de 45°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81B32"/>
              </a:solidFill>
              <a:latin typeface="Proxima Nova Semibold"/>
              <a:sym typeface="Proxima Nova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Beneficio</a:t>
            </a:r>
            <a:r>
              <a:rPr lang="en-US" sz="2800" b="1" dirty="0">
                <a:solidFill>
                  <a:srgbClr val="181B32"/>
                </a:solidFill>
                <a:latin typeface="Proxima Nova Semibold"/>
                <a:sym typeface="Proxima Nova Semibold"/>
              </a:rPr>
              <a:t>: 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es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una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métrica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que NO </a:t>
            </a:r>
            <a:r>
              <a:rPr lang="en-US" sz="2800" dirty="0" err="1">
                <a:solidFill>
                  <a:srgbClr val="181B32"/>
                </a:solidFill>
                <a:latin typeface="Proxima Nova Semibold"/>
                <a:sym typeface="Proxima Nova Semibold"/>
              </a:rPr>
              <a:t>depende</a:t>
            </a:r>
            <a:r>
              <a:rPr lang="en-US" sz="2800" dirty="0">
                <a:solidFill>
                  <a:srgbClr val="181B32"/>
                </a:solidFill>
                <a:latin typeface="Proxima Nova Semibold"/>
                <a:sym typeface="Proxima Nova Semibold"/>
              </a:rPr>
              <a:t> del umbral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FB8A60-C3E9-4749-9514-D4693BD3B1F8}"/>
              </a:ext>
            </a:extLst>
          </p:cNvPr>
          <p:cNvSpPr txBox="1"/>
          <p:nvPr/>
        </p:nvSpPr>
        <p:spPr>
          <a:xfrm>
            <a:off x="3962354" y="4803482"/>
            <a:ext cx="203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CO" dirty="0">
                <a:solidFill>
                  <a:srgbClr val="FF0000"/>
                </a:solidFill>
              </a:rPr>
              <a:t>odelo aleatorio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FA75FD-3F3B-392A-E6E3-098B8D8C7DD6}"/>
              </a:ext>
            </a:extLst>
          </p:cNvPr>
          <p:cNvSpPr txBox="1"/>
          <p:nvPr/>
        </p:nvSpPr>
        <p:spPr>
          <a:xfrm>
            <a:off x="1434382" y="8284931"/>
            <a:ext cx="5980832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O" sz="2800" dirty="0"/>
              <a:t>ROC-AUC modelo aleatorio: 50%</a:t>
            </a:r>
          </a:p>
          <a:p>
            <a:r>
              <a:rPr lang="en-CO" sz="2800" dirty="0"/>
              <a:t>ROC-AUC modelo perfecto: 100%</a:t>
            </a:r>
          </a:p>
        </p:txBody>
      </p:sp>
    </p:spTree>
    <p:extLst>
      <p:ext uri="{BB962C8B-B14F-4D97-AF65-F5344CB8AC3E}">
        <p14:creationId xmlns:p14="http://schemas.microsoft.com/office/powerpoint/2010/main" val="1457499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2950-66C7-A0A5-F162-37F574136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1CC70-3600-9B72-C835-34814852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27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427FAE6-34ED-1FF5-1DAD-19DB51B114CF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ROC-AUC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1CAB0A-AFDC-A623-33EE-7CFEDE6C532F}"/>
              </a:ext>
            </a:extLst>
          </p:cNvPr>
          <p:cNvGrpSpPr/>
          <p:nvPr/>
        </p:nvGrpSpPr>
        <p:grpSpPr>
          <a:xfrm>
            <a:off x="1844139" y="3009917"/>
            <a:ext cx="5899687" cy="4815126"/>
            <a:chOff x="1429801" y="2538430"/>
            <a:chExt cx="5899687" cy="481512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D77EB9-DD24-A438-C4FD-6E648E96717F}"/>
                </a:ext>
              </a:extLst>
            </p:cNvPr>
            <p:cNvGrpSpPr/>
            <p:nvPr/>
          </p:nvGrpSpPr>
          <p:grpSpPr>
            <a:xfrm>
              <a:off x="1429801" y="2538430"/>
              <a:ext cx="5899687" cy="4815126"/>
              <a:chOff x="2260878" y="2912269"/>
              <a:chExt cx="6928387" cy="4815126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B513BD9-C83A-11C6-08BD-66617A8FD94E}"/>
                  </a:ext>
                </a:extLst>
              </p:cNvPr>
              <p:cNvCxnSpPr/>
              <p:nvPr/>
            </p:nvCxnSpPr>
            <p:spPr>
              <a:xfrm>
                <a:off x="2743200" y="3214688"/>
                <a:ext cx="0" cy="392906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8CA7E4A-0ACC-EA7E-E771-6383625BFB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7167563"/>
                <a:ext cx="644606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3E79D5-F150-6549-8645-85BAAE85C6F1}"/>
                  </a:ext>
                </a:extLst>
              </p:cNvPr>
              <p:cNvSpPr txBox="1"/>
              <p:nvPr/>
            </p:nvSpPr>
            <p:spPr>
              <a:xfrm>
                <a:off x="4360090" y="7358063"/>
                <a:ext cx="3923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O" dirty="0"/>
                  <a:t>Probabilidad predicha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6450F6-1A51-69C2-F20A-A8C8F3C9A578}"/>
                  </a:ext>
                </a:extLst>
              </p:cNvPr>
              <p:cNvSpPr txBox="1"/>
              <p:nvPr/>
            </p:nvSpPr>
            <p:spPr>
              <a:xfrm rot="16200000">
                <a:off x="481013" y="4692134"/>
                <a:ext cx="3929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O" dirty="0"/>
                  <a:t>Frecuencia</a:t>
                </a:r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D134D4F-7201-0924-EC1D-6082645635BD}"/>
                </a:ext>
              </a:extLst>
            </p:cNvPr>
            <p:cNvSpPr/>
            <p:nvPr/>
          </p:nvSpPr>
          <p:spPr>
            <a:xfrm>
              <a:off x="1943100" y="3629025"/>
              <a:ext cx="3529013" cy="3171825"/>
            </a:xfrm>
            <a:custGeom>
              <a:avLst/>
              <a:gdLst>
                <a:gd name="connsiteX0" fmla="*/ 0 w 3529013"/>
                <a:gd name="connsiteY0" fmla="*/ 3171825 h 3171825"/>
                <a:gd name="connsiteX1" fmla="*/ 1785938 w 3529013"/>
                <a:gd name="connsiteY1" fmla="*/ 0 h 3171825"/>
                <a:gd name="connsiteX2" fmla="*/ 3529013 w 3529013"/>
                <a:gd name="connsiteY2" fmla="*/ 3171825 h 3171825"/>
                <a:gd name="connsiteX3" fmla="*/ 3529013 w 3529013"/>
                <a:gd name="connsiteY3" fmla="*/ 3171825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9013" h="3171825">
                  <a:moveTo>
                    <a:pt x="0" y="3171825"/>
                  </a:moveTo>
                  <a:cubicBezTo>
                    <a:pt x="598884" y="1585912"/>
                    <a:pt x="1197769" y="0"/>
                    <a:pt x="1785938" y="0"/>
                  </a:cubicBezTo>
                  <a:cubicBezTo>
                    <a:pt x="2374107" y="0"/>
                    <a:pt x="3529013" y="3171825"/>
                    <a:pt x="3529013" y="3171825"/>
                  </a:cubicBezTo>
                  <a:lnTo>
                    <a:pt x="3529013" y="3171825"/>
                  </a:lnTo>
                </a:path>
              </a:pathLst>
            </a:cu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DEACC8E-CFBF-649C-A426-7935AE34C626}"/>
                </a:ext>
              </a:extLst>
            </p:cNvPr>
            <p:cNvSpPr/>
            <p:nvPr/>
          </p:nvSpPr>
          <p:spPr>
            <a:xfrm>
              <a:off x="3529013" y="3621899"/>
              <a:ext cx="3529013" cy="3171825"/>
            </a:xfrm>
            <a:custGeom>
              <a:avLst/>
              <a:gdLst>
                <a:gd name="connsiteX0" fmla="*/ 0 w 3529013"/>
                <a:gd name="connsiteY0" fmla="*/ 3171825 h 3171825"/>
                <a:gd name="connsiteX1" fmla="*/ 1785938 w 3529013"/>
                <a:gd name="connsiteY1" fmla="*/ 0 h 3171825"/>
                <a:gd name="connsiteX2" fmla="*/ 3529013 w 3529013"/>
                <a:gd name="connsiteY2" fmla="*/ 3171825 h 3171825"/>
                <a:gd name="connsiteX3" fmla="*/ 3529013 w 3529013"/>
                <a:gd name="connsiteY3" fmla="*/ 3171825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9013" h="3171825">
                  <a:moveTo>
                    <a:pt x="0" y="3171825"/>
                  </a:moveTo>
                  <a:cubicBezTo>
                    <a:pt x="598884" y="1585912"/>
                    <a:pt x="1197769" y="0"/>
                    <a:pt x="1785938" y="0"/>
                  </a:cubicBezTo>
                  <a:cubicBezTo>
                    <a:pt x="2374107" y="0"/>
                    <a:pt x="3529013" y="3171825"/>
                    <a:pt x="3529013" y="3171825"/>
                  </a:cubicBezTo>
                  <a:lnTo>
                    <a:pt x="3529013" y="3171825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1C1775-E930-DBBB-8F1B-6B95CABC5CEA}"/>
                </a:ext>
              </a:extLst>
            </p:cNvPr>
            <p:cNvSpPr txBox="1"/>
            <p:nvPr/>
          </p:nvSpPr>
          <p:spPr>
            <a:xfrm>
              <a:off x="3073133" y="3157318"/>
              <a:ext cx="126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0s reales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572B71-C085-4A9C-7F23-130C8D323151}"/>
                </a:ext>
              </a:extLst>
            </p:cNvPr>
            <p:cNvSpPr txBox="1"/>
            <p:nvPr/>
          </p:nvSpPr>
          <p:spPr>
            <a:xfrm>
              <a:off x="4659046" y="3157318"/>
              <a:ext cx="126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dirty="0">
                  <a:solidFill>
                    <a:srgbClr val="FF0000"/>
                  </a:solidFill>
                </a:rPr>
                <a:t>1s reales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198847-2669-E7E4-6065-336DE27552A6}"/>
              </a:ext>
            </a:extLst>
          </p:cNvPr>
          <p:cNvGrpSpPr/>
          <p:nvPr/>
        </p:nvGrpSpPr>
        <p:grpSpPr>
          <a:xfrm>
            <a:off x="9604374" y="3009917"/>
            <a:ext cx="5899687" cy="4815126"/>
            <a:chOff x="1429801" y="2538430"/>
            <a:chExt cx="5899687" cy="48151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03BA9EA-2174-0E8E-0B2C-6579BC33A13E}"/>
                </a:ext>
              </a:extLst>
            </p:cNvPr>
            <p:cNvGrpSpPr/>
            <p:nvPr/>
          </p:nvGrpSpPr>
          <p:grpSpPr>
            <a:xfrm>
              <a:off x="1429801" y="2538430"/>
              <a:ext cx="5899687" cy="4815126"/>
              <a:chOff x="2260878" y="2912269"/>
              <a:chExt cx="6928387" cy="481512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57961D9-24CD-A66C-6C25-83D29A7F123D}"/>
                  </a:ext>
                </a:extLst>
              </p:cNvPr>
              <p:cNvCxnSpPr/>
              <p:nvPr/>
            </p:nvCxnSpPr>
            <p:spPr>
              <a:xfrm>
                <a:off x="2743200" y="3214688"/>
                <a:ext cx="0" cy="392906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8527FA-6067-E72D-5A35-802ACAF8FE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7167563"/>
                <a:ext cx="644606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E777B8B-D1D1-3674-97F3-3BBFFD0AA642}"/>
                  </a:ext>
                </a:extLst>
              </p:cNvPr>
              <p:cNvSpPr txBox="1"/>
              <p:nvPr/>
            </p:nvSpPr>
            <p:spPr>
              <a:xfrm>
                <a:off x="4360090" y="7358063"/>
                <a:ext cx="3923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O" dirty="0"/>
                  <a:t>Probabilidad predicha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FA6003-4041-22F2-5510-CFB273426BA5}"/>
                  </a:ext>
                </a:extLst>
              </p:cNvPr>
              <p:cNvSpPr txBox="1"/>
              <p:nvPr/>
            </p:nvSpPr>
            <p:spPr>
              <a:xfrm rot="16200000">
                <a:off x="481013" y="4692134"/>
                <a:ext cx="3929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O" dirty="0"/>
                  <a:t>Frecuencia</a:t>
                </a:r>
              </a:p>
            </p:txBody>
          </p:sp>
        </p:grp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7F43B0E-E133-E48B-CAA7-106BDA525927}"/>
                </a:ext>
              </a:extLst>
            </p:cNvPr>
            <p:cNvSpPr/>
            <p:nvPr/>
          </p:nvSpPr>
          <p:spPr>
            <a:xfrm>
              <a:off x="2894539" y="3693335"/>
              <a:ext cx="3529013" cy="3171825"/>
            </a:xfrm>
            <a:custGeom>
              <a:avLst/>
              <a:gdLst>
                <a:gd name="connsiteX0" fmla="*/ 0 w 3529013"/>
                <a:gd name="connsiteY0" fmla="*/ 3171825 h 3171825"/>
                <a:gd name="connsiteX1" fmla="*/ 1785938 w 3529013"/>
                <a:gd name="connsiteY1" fmla="*/ 0 h 3171825"/>
                <a:gd name="connsiteX2" fmla="*/ 3529013 w 3529013"/>
                <a:gd name="connsiteY2" fmla="*/ 3171825 h 3171825"/>
                <a:gd name="connsiteX3" fmla="*/ 3529013 w 3529013"/>
                <a:gd name="connsiteY3" fmla="*/ 3171825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9013" h="3171825">
                  <a:moveTo>
                    <a:pt x="0" y="3171825"/>
                  </a:moveTo>
                  <a:cubicBezTo>
                    <a:pt x="598884" y="1585912"/>
                    <a:pt x="1197769" y="0"/>
                    <a:pt x="1785938" y="0"/>
                  </a:cubicBezTo>
                  <a:cubicBezTo>
                    <a:pt x="2374107" y="0"/>
                    <a:pt x="3529013" y="3171825"/>
                    <a:pt x="3529013" y="3171825"/>
                  </a:cubicBezTo>
                  <a:lnTo>
                    <a:pt x="3529013" y="3171825"/>
                  </a:lnTo>
                </a:path>
              </a:pathLst>
            </a:cu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4DA6E9B-65FA-B83E-7B51-90BE05ED2B95}"/>
                </a:ext>
              </a:extLst>
            </p:cNvPr>
            <p:cNvSpPr/>
            <p:nvPr/>
          </p:nvSpPr>
          <p:spPr>
            <a:xfrm>
              <a:off x="2894539" y="3653450"/>
              <a:ext cx="3529013" cy="3171825"/>
            </a:xfrm>
            <a:custGeom>
              <a:avLst/>
              <a:gdLst>
                <a:gd name="connsiteX0" fmla="*/ 0 w 3529013"/>
                <a:gd name="connsiteY0" fmla="*/ 3171825 h 3171825"/>
                <a:gd name="connsiteX1" fmla="*/ 1785938 w 3529013"/>
                <a:gd name="connsiteY1" fmla="*/ 0 h 3171825"/>
                <a:gd name="connsiteX2" fmla="*/ 3529013 w 3529013"/>
                <a:gd name="connsiteY2" fmla="*/ 3171825 h 3171825"/>
                <a:gd name="connsiteX3" fmla="*/ 3529013 w 3529013"/>
                <a:gd name="connsiteY3" fmla="*/ 3171825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9013" h="3171825">
                  <a:moveTo>
                    <a:pt x="0" y="3171825"/>
                  </a:moveTo>
                  <a:cubicBezTo>
                    <a:pt x="598884" y="1585912"/>
                    <a:pt x="1197769" y="0"/>
                    <a:pt x="1785938" y="0"/>
                  </a:cubicBezTo>
                  <a:cubicBezTo>
                    <a:pt x="2374107" y="0"/>
                    <a:pt x="3529013" y="3171825"/>
                    <a:pt x="3529013" y="3171825"/>
                  </a:cubicBezTo>
                  <a:lnTo>
                    <a:pt x="3529013" y="3171825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71DCE6-5A96-1E0A-A719-CD526C0075FD}"/>
                </a:ext>
              </a:extLst>
            </p:cNvPr>
            <p:cNvSpPr txBox="1"/>
            <p:nvPr/>
          </p:nvSpPr>
          <p:spPr>
            <a:xfrm>
              <a:off x="2623077" y="4133628"/>
              <a:ext cx="126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0s reales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9D8AD8-941C-B929-A76C-CBF34357301C}"/>
                </a:ext>
              </a:extLst>
            </p:cNvPr>
            <p:cNvSpPr txBox="1"/>
            <p:nvPr/>
          </p:nvSpPr>
          <p:spPr>
            <a:xfrm>
              <a:off x="2559836" y="4477243"/>
              <a:ext cx="126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dirty="0">
                  <a:solidFill>
                    <a:srgbClr val="FF0000"/>
                  </a:solidFill>
                </a:rPr>
                <a:t>1s reales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FE3049-C365-0AAE-A34B-0F5C62654C3D}"/>
              </a:ext>
            </a:extLst>
          </p:cNvPr>
          <p:cNvSpPr txBox="1"/>
          <p:nvPr/>
        </p:nvSpPr>
        <p:spPr>
          <a:xfrm>
            <a:off x="11184187" y="2696519"/>
            <a:ext cx="399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800" dirty="0"/>
              <a:t>Modelo aleatorio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D8B37B-8EC0-6ACC-7B9F-5FF5E986EAB6}"/>
              </a:ext>
            </a:extLst>
          </p:cNvPr>
          <p:cNvSpPr txBox="1"/>
          <p:nvPr/>
        </p:nvSpPr>
        <p:spPr>
          <a:xfrm>
            <a:off x="2710029" y="2696519"/>
            <a:ext cx="5033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800" dirty="0"/>
              <a:t>Modelo mejor que aleatorio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4B2F0A5-A56C-226E-1801-048E89ED0B42}"/>
              </a:ext>
            </a:extLst>
          </p:cNvPr>
          <p:cNvCxnSpPr/>
          <p:nvPr/>
        </p:nvCxnSpPr>
        <p:spPr>
          <a:xfrm>
            <a:off x="5074705" y="3628805"/>
            <a:ext cx="0" cy="3829049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A3C1F95-B5DD-CFB8-08AD-E4A36AE945F7}"/>
              </a:ext>
            </a:extLst>
          </p:cNvPr>
          <p:cNvSpPr txBox="1"/>
          <p:nvPr/>
        </p:nvSpPr>
        <p:spPr>
          <a:xfrm>
            <a:off x="4526098" y="6740857"/>
            <a:ext cx="12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rgbClr val="00B050"/>
                </a:solidFill>
              </a:rPr>
              <a:t>Umbral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86BACE-396C-8845-BC2C-F99545F05EA6}"/>
              </a:ext>
            </a:extLst>
          </p:cNvPr>
          <p:cNvCxnSpPr/>
          <p:nvPr/>
        </p:nvCxnSpPr>
        <p:spPr>
          <a:xfrm>
            <a:off x="12609519" y="3436162"/>
            <a:ext cx="0" cy="3829049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204B0C7-8CE4-A623-D1C9-6A8DF727AD80}"/>
              </a:ext>
            </a:extLst>
          </p:cNvPr>
          <p:cNvSpPr txBox="1"/>
          <p:nvPr/>
        </p:nvSpPr>
        <p:spPr>
          <a:xfrm>
            <a:off x="12220716" y="6726989"/>
            <a:ext cx="12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solidFill>
                  <a:srgbClr val="00B050"/>
                </a:solidFill>
              </a:rPr>
              <a:t>Umbral</a:t>
            </a:r>
          </a:p>
        </p:txBody>
      </p:sp>
    </p:spTree>
    <p:extLst>
      <p:ext uri="{BB962C8B-B14F-4D97-AF65-F5344CB8AC3E}">
        <p14:creationId xmlns:p14="http://schemas.microsoft.com/office/powerpoint/2010/main" val="868036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28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DC5CE-AD53-41BC-EF87-D1D00AF6DE7D}"/>
              </a:ext>
            </a:extLst>
          </p:cNvPr>
          <p:cNvSpPr txBox="1"/>
          <p:nvPr/>
        </p:nvSpPr>
        <p:spPr>
          <a:xfrm>
            <a:off x="12908756" y="3999637"/>
            <a:ext cx="33932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LÍNEA DE 45°</a:t>
            </a:r>
            <a:endParaRPr lang="en-US" sz="3600" b="0" dirty="0">
              <a:effectLst/>
            </a:endParaRPr>
          </a:p>
          <a:p>
            <a:br>
              <a:rPr lang="en-US" sz="3600" dirty="0"/>
            </a:br>
            <a:endParaRPr lang="en-CO" sz="3600" dirty="0"/>
          </a:p>
        </p:txBody>
      </p:sp>
      <p:cxnSp>
        <p:nvCxnSpPr>
          <p:cNvPr id="8" name="Google Shape;765;gdc5622224f_0_1570">
            <a:extLst>
              <a:ext uri="{FF2B5EF4-FFF2-40B4-BE49-F238E27FC236}">
                <a16:creationId xmlns:a16="http://schemas.microsoft.com/office/drawing/2014/main" id="{F81323E9-96FA-77D6-108E-A665C05F6320}"/>
              </a:ext>
            </a:extLst>
          </p:cNvPr>
          <p:cNvCxnSpPr>
            <a:cxnSpLocks/>
          </p:cNvCxnSpPr>
          <p:nvPr/>
        </p:nvCxnSpPr>
        <p:spPr>
          <a:xfrm flipH="1" flipV="1">
            <a:off x="11532429" y="3545153"/>
            <a:ext cx="1256468" cy="68394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97465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29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0AEC010-C731-35B9-54F0-F5D5084C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44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0B0AA80-C31E-4E98-9702-5F2E4A8B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D4FF72A-DC9C-4433-AF5C-05DBE4E88618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División Train y 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036D37-4F9A-4824-AFF4-79CC2EE89F0E}"/>
              </a:ext>
            </a:extLst>
          </p:cNvPr>
          <p:cNvSpPr txBox="1">
            <a:spLocks/>
          </p:cNvSpPr>
          <p:nvPr/>
        </p:nvSpPr>
        <p:spPr>
          <a:xfrm>
            <a:off x="1000089" y="1913493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Se debe separar sus datos en divisiones de entrenamiento y prueba para evitar que un modelo sobreajuste y para poder evaluar con precisión su modelo.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DBB501B-A3F6-4D0E-BDFB-91E5248EFBF6}"/>
              </a:ext>
            </a:extLst>
          </p:cNvPr>
          <p:cNvSpPr txBox="1">
            <a:spLocks/>
          </p:cNvSpPr>
          <p:nvPr/>
        </p:nvSpPr>
        <p:spPr>
          <a:xfrm>
            <a:off x="1000089" y="7383358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latin typeface="Antenna Light" panose="02000503000000020004" pitchFamily="50" charset="0"/>
                <a:ea typeface="+mn-ea"/>
                <a:cs typeface="+mn-cs"/>
              </a:rPr>
              <a:t>Validación cruzada: 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técnica para evaluar modelos mediante el entrenamiento en subconjuntos de los datos de entrenamiento y evaluarlos con el subconjunto complementario de los datos.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25E03F-392A-4FE7-80A7-8F6EE2A82927}"/>
              </a:ext>
            </a:extLst>
          </p:cNvPr>
          <p:cNvSpPr/>
          <p:nvPr/>
        </p:nvSpPr>
        <p:spPr>
          <a:xfrm>
            <a:off x="4679868" y="4710351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32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 y test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87D533C-4A93-4494-BF3D-BD562D7EDED1}"/>
              </a:ext>
            </a:extLst>
          </p:cNvPr>
          <p:cNvSpPr/>
          <p:nvPr/>
        </p:nvSpPr>
        <p:spPr>
          <a:xfrm>
            <a:off x="7421395" y="4710350"/>
            <a:ext cx="2183694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Validación cruzada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AC164-AF57-F46F-C6E4-517C1F00DFCD}"/>
              </a:ext>
            </a:extLst>
          </p:cNvPr>
          <p:cNvSpPr txBox="1"/>
          <p:nvPr/>
        </p:nvSpPr>
        <p:spPr>
          <a:xfrm rot="16200000">
            <a:off x="2426452" y="5063344"/>
            <a:ext cx="3835362" cy="5847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015FF-6CC8-85DD-9789-97683FB4FF8A}"/>
              </a:ext>
            </a:extLst>
          </p:cNvPr>
          <p:cNvSpPr txBox="1"/>
          <p:nvPr/>
        </p:nvSpPr>
        <p:spPr>
          <a:xfrm rot="16200000">
            <a:off x="5570518" y="4613973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Train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648F9-96B2-F056-C45C-2531E090792C}"/>
              </a:ext>
            </a:extLst>
          </p:cNvPr>
          <p:cNvSpPr txBox="1"/>
          <p:nvPr/>
        </p:nvSpPr>
        <p:spPr>
          <a:xfrm rot="16200000">
            <a:off x="6527569" y="6531655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C30CA6-58BE-4B5E-E022-E1E60B31F0B0}"/>
              </a:ext>
            </a:extLst>
          </p:cNvPr>
          <p:cNvSpPr txBox="1"/>
          <p:nvPr/>
        </p:nvSpPr>
        <p:spPr>
          <a:xfrm rot="16200000">
            <a:off x="8750187" y="457906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9DFC-AA53-2F22-0643-1B56BDD1394D}"/>
              </a:ext>
            </a:extLst>
          </p:cNvPr>
          <p:cNvSpPr txBox="1"/>
          <p:nvPr/>
        </p:nvSpPr>
        <p:spPr>
          <a:xfrm rot="16200000">
            <a:off x="9707238" y="6496747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B56A2-5BB6-B567-5E62-B2F2273B16F7}"/>
              </a:ext>
            </a:extLst>
          </p:cNvPr>
          <p:cNvSpPr txBox="1"/>
          <p:nvPr/>
        </p:nvSpPr>
        <p:spPr>
          <a:xfrm rot="16200000">
            <a:off x="9517340" y="5059213"/>
            <a:ext cx="3835363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F047D8-BE5D-6A9D-2FAE-6F13802376B0}"/>
              </a:ext>
            </a:extLst>
          </p:cNvPr>
          <p:cNvSpPr txBox="1"/>
          <p:nvPr/>
        </p:nvSpPr>
        <p:spPr>
          <a:xfrm rot="16200000">
            <a:off x="10954875" y="5539360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F24757-8063-8694-25D8-949918FC9F03}"/>
              </a:ext>
            </a:extLst>
          </p:cNvPr>
          <p:cNvSpPr txBox="1"/>
          <p:nvPr/>
        </p:nvSpPr>
        <p:spPr>
          <a:xfrm rot="16200000">
            <a:off x="10737210" y="5046522"/>
            <a:ext cx="3829173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3AFE8D-DADD-A51D-78E8-36C02FD0DA84}"/>
              </a:ext>
            </a:extLst>
          </p:cNvPr>
          <p:cNvSpPr txBox="1"/>
          <p:nvPr/>
        </p:nvSpPr>
        <p:spPr>
          <a:xfrm rot="16200000">
            <a:off x="12171648" y="4586672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77FE4E-ACB4-3DC9-F423-2DBB805D1B21}"/>
              </a:ext>
            </a:extLst>
          </p:cNvPr>
          <p:cNvSpPr txBox="1"/>
          <p:nvPr/>
        </p:nvSpPr>
        <p:spPr>
          <a:xfrm rot="16200000">
            <a:off x="11984176" y="5040332"/>
            <a:ext cx="3829174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A164C6-7669-21D3-3CE8-6A5668A7BAA1}"/>
              </a:ext>
            </a:extLst>
          </p:cNvPr>
          <p:cNvSpPr txBox="1"/>
          <p:nvPr/>
        </p:nvSpPr>
        <p:spPr>
          <a:xfrm rot="16200000">
            <a:off x="13418615" y="3596868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</p:spTree>
    <p:extLst>
      <p:ext uri="{BB962C8B-B14F-4D97-AF65-F5344CB8AC3E}">
        <p14:creationId xmlns:p14="http://schemas.microsoft.com/office/powerpoint/2010/main" val="4002105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30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0AEC010-C731-35B9-54F0-F5D5084C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3541FA-A588-491E-554E-3F31D45D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23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31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0AEC010-C731-35B9-54F0-F5D5084C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3541FA-A588-491E-554E-3F31D45D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A5100D2-F7C4-4A91-A6F7-BBD5A3F5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6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180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32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66259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33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765;gdc5622224f_0_1570">
            <a:extLst>
              <a:ext uri="{FF2B5EF4-FFF2-40B4-BE49-F238E27FC236}">
                <a16:creationId xmlns:a16="http://schemas.microsoft.com/office/drawing/2014/main" id="{CB995F51-4D8E-72FB-5BF5-C46F5A5EC890}"/>
              </a:ext>
            </a:extLst>
          </p:cNvPr>
          <p:cNvCxnSpPr>
            <a:cxnSpLocks/>
          </p:cNvCxnSpPr>
          <p:nvPr/>
        </p:nvCxnSpPr>
        <p:spPr>
          <a:xfrm flipV="1">
            <a:off x="9455147" y="4876800"/>
            <a:ext cx="0" cy="213836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46538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34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765;gdc5622224f_0_1570">
            <a:extLst>
              <a:ext uri="{FF2B5EF4-FFF2-40B4-BE49-F238E27FC236}">
                <a16:creationId xmlns:a16="http://schemas.microsoft.com/office/drawing/2014/main" id="{CB995F51-4D8E-72FB-5BF5-C46F5A5EC890}"/>
              </a:ext>
            </a:extLst>
          </p:cNvPr>
          <p:cNvCxnSpPr>
            <a:cxnSpLocks/>
          </p:cNvCxnSpPr>
          <p:nvPr/>
        </p:nvCxnSpPr>
        <p:spPr>
          <a:xfrm flipV="1">
            <a:off x="9455147" y="4876800"/>
            <a:ext cx="0" cy="213836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765;gdc5622224f_0_1570">
            <a:extLst>
              <a:ext uri="{FF2B5EF4-FFF2-40B4-BE49-F238E27FC236}">
                <a16:creationId xmlns:a16="http://schemas.microsoft.com/office/drawing/2014/main" id="{AD021464-4E5B-9B3F-5F88-357C559D7CE4}"/>
              </a:ext>
            </a:extLst>
          </p:cNvPr>
          <p:cNvCxnSpPr>
            <a:cxnSpLocks/>
          </p:cNvCxnSpPr>
          <p:nvPr/>
        </p:nvCxnSpPr>
        <p:spPr>
          <a:xfrm>
            <a:off x="7354884" y="5310188"/>
            <a:ext cx="0" cy="7048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17617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35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765;gdc5622224f_0_1570">
            <a:extLst>
              <a:ext uri="{FF2B5EF4-FFF2-40B4-BE49-F238E27FC236}">
                <a16:creationId xmlns:a16="http://schemas.microsoft.com/office/drawing/2014/main" id="{CB995F51-4D8E-72FB-5BF5-C46F5A5EC890}"/>
              </a:ext>
            </a:extLst>
          </p:cNvPr>
          <p:cNvCxnSpPr>
            <a:cxnSpLocks/>
          </p:cNvCxnSpPr>
          <p:nvPr/>
        </p:nvCxnSpPr>
        <p:spPr>
          <a:xfrm flipV="1">
            <a:off x="9455147" y="4876800"/>
            <a:ext cx="0" cy="213836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765;gdc5622224f_0_1570">
            <a:extLst>
              <a:ext uri="{FF2B5EF4-FFF2-40B4-BE49-F238E27FC236}">
                <a16:creationId xmlns:a16="http://schemas.microsoft.com/office/drawing/2014/main" id="{AD021464-4E5B-9B3F-5F88-357C559D7CE4}"/>
              </a:ext>
            </a:extLst>
          </p:cNvPr>
          <p:cNvCxnSpPr>
            <a:cxnSpLocks/>
          </p:cNvCxnSpPr>
          <p:nvPr/>
        </p:nvCxnSpPr>
        <p:spPr>
          <a:xfrm>
            <a:off x="7354884" y="5310188"/>
            <a:ext cx="0" cy="7048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765;gdc5622224f_0_1570">
            <a:extLst>
              <a:ext uri="{FF2B5EF4-FFF2-40B4-BE49-F238E27FC236}">
                <a16:creationId xmlns:a16="http://schemas.microsoft.com/office/drawing/2014/main" id="{A42B0F73-9741-A948-763B-513B5193E2D2}"/>
              </a:ext>
            </a:extLst>
          </p:cNvPr>
          <p:cNvCxnSpPr>
            <a:cxnSpLocks/>
          </p:cNvCxnSpPr>
          <p:nvPr/>
        </p:nvCxnSpPr>
        <p:spPr>
          <a:xfrm>
            <a:off x="6464296" y="5662613"/>
            <a:ext cx="0" cy="90963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74375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36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AD60D5-4C49-5696-4528-D9A18E30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3505200"/>
            <a:ext cx="7721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9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37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Mean Absolute Error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BA0461D-68B6-8E60-C274-C9C2AE86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3702050"/>
            <a:ext cx="63881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74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38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Mean Absolute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Percentage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A7E2330-0764-0E82-36D8-2DB4A62C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50" y="3867150"/>
            <a:ext cx="6591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592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uniandes.edu.co/images/phocagallery/campus%201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327" b="9800"/>
          <a:stretch/>
        </p:blipFill>
        <p:spPr bwMode="auto">
          <a:xfrm>
            <a:off x="1" y="0"/>
            <a:ext cx="173482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2871091" y="3178927"/>
            <a:ext cx="11674897" cy="3686810"/>
          </a:xfrm>
          <a:prstGeom prst="rect">
            <a:avLst/>
          </a:prstGeom>
          <a:solidFill>
            <a:srgbClr val="7030A0">
              <a:alpha val="58415"/>
            </a:srgb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6" name="Rectángulo 5"/>
          <p:cNvSpPr/>
          <p:nvPr/>
        </p:nvSpPr>
        <p:spPr>
          <a:xfrm rot="2700000">
            <a:off x="6038547" y="2161208"/>
            <a:ext cx="5271105" cy="5431184"/>
          </a:xfrm>
          <a:prstGeom prst="rect">
            <a:avLst/>
          </a:prstGeom>
          <a:noFill/>
          <a:ln w="95250">
            <a:solidFill>
              <a:schemeClr val="bg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8" name="Rectángulo 7"/>
          <p:cNvSpPr/>
          <p:nvPr/>
        </p:nvSpPr>
        <p:spPr>
          <a:xfrm>
            <a:off x="2802212" y="3631306"/>
            <a:ext cx="12106030" cy="217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30000"/>
              </a:lnSpc>
              <a:defRPr/>
            </a:pPr>
            <a:endParaRPr lang="es-MX" sz="7200" b="1">
              <a:solidFill>
                <a:schemeClr val="bg1"/>
              </a:solidFill>
              <a:latin typeface="Antenna Bold" panose="02000503000000020004" pitchFamily="50" charset="0"/>
              <a:ea typeface="Arial Unicode MS" pitchFamily="34" charset="-128"/>
              <a:cs typeface="Arial Unicode MS" pitchFamily="34" charset="-128"/>
            </a:endParaRPr>
          </a:p>
          <a:p>
            <a:pPr algn="ctr" eaLnBrk="0" hangingPunct="0">
              <a:defRPr/>
            </a:pPr>
            <a:r>
              <a:rPr lang="es-MX" sz="11400" b="1">
                <a:solidFill>
                  <a:schemeClr val="bg1"/>
                </a:solidFill>
                <a:latin typeface="Antenna Bold" panose="02000503000000020004" pitchFamily="50" charset="0"/>
                <a:ea typeface="Arial Unicode MS" pitchFamily="34" charset="-128"/>
                <a:cs typeface="Arial" panose="020B0604020202020204" pitchFamily="34" charset="0"/>
              </a:rPr>
              <a:t>PREGUNTAS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777DE7A-8E8E-4648-8781-DFEBA320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651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8D242-677E-B3B2-9C6B-5E9A30581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E2F1BC-A74B-2FBB-042A-30579F0A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4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254EB04-E03E-FC10-9559-34101CAA5278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División Train y 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D1915A7-4D5E-2CB7-A670-8254C5B7CBD8}"/>
              </a:ext>
            </a:extLst>
          </p:cNvPr>
          <p:cNvSpPr txBox="1">
            <a:spLocks/>
          </p:cNvSpPr>
          <p:nvPr/>
        </p:nvSpPr>
        <p:spPr>
          <a:xfrm>
            <a:off x="1000089" y="1913493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Se debe separar sus datos en divisiones de entrenamiento y prueba para evitar que un modelo sobreajuste y para poder evaluar con precisión su modelo.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61D6103-5BCC-E70B-9C43-F1D3376EBA68}"/>
              </a:ext>
            </a:extLst>
          </p:cNvPr>
          <p:cNvSpPr txBox="1">
            <a:spLocks/>
          </p:cNvSpPr>
          <p:nvPr/>
        </p:nvSpPr>
        <p:spPr>
          <a:xfrm>
            <a:off x="1000089" y="7383358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latin typeface="Antenna Light" panose="02000503000000020004" pitchFamily="50" charset="0"/>
                <a:ea typeface="+mn-ea"/>
                <a:cs typeface="+mn-cs"/>
              </a:rPr>
              <a:t>Validación cruzada: 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técnica para evaluar modelos mediante el entrenamiento en subconjuntos de los datos de entrenamiento y evaluarlos con el subconjunto complementario de los datos.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7FF0D7-D911-CCC1-9513-7E443A45D79C}"/>
              </a:ext>
            </a:extLst>
          </p:cNvPr>
          <p:cNvSpPr/>
          <p:nvPr/>
        </p:nvSpPr>
        <p:spPr>
          <a:xfrm>
            <a:off x="4679868" y="4710351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32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 y test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B6F4A59-399E-6BAE-6AA9-2D24A9AD2C79}"/>
              </a:ext>
            </a:extLst>
          </p:cNvPr>
          <p:cNvSpPr/>
          <p:nvPr/>
        </p:nvSpPr>
        <p:spPr>
          <a:xfrm>
            <a:off x="7421395" y="4710350"/>
            <a:ext cx="2183694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Validación cruzada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453BE-06C1-D9DF-E1AF-146CB1040E58}"/>
              </a:ext>
            </a:extLst>
          </p:cNvPr>
          <p:cNvSpPr txBox="1"/>
          <p:nvPr/>
        </p:nvSpPr>
        <p:spPr>
          <a:xfrm rot="16200000">
            <a:off x="2426452" y="5063344"/>
            <a:ext cx="3835362" cy="5847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C0510-B3C8-7BD7-FB58-631346307409}"/>
              </a:ext>
            </a:extLst>
          </p:cNvPr>
          <p:cNvSpPr txBox="1"/>
          <p:nvPr/>
        </p:nvSpPr>
        <p:spPr>
          <a:xfrm rot="16200000">
            <a:off x="5570518" y="4613973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Train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88C3E2-E86D-11C7-780F-BBD3EC458C61}"/>
              </a:ext>
            </a:extLst>
          </p:cNvPr>
          <p:cNvSpPr txBox="1"/>
          <p:nvPr/>
        </p:nvSpPr>
        <p:spPr>
          <a:xfrm rot="16200000">
            <a:off x="6527569" y="6531655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44F89-CA97-385E-AD01-7E48BE8C959A}"/>
              </a:ext>
            </a:extLst>
          </p:cNvPr>
          <p:cNvSpPr txBox="1"/>
          <p:nvPr/>
        </p:nvSpPr>
        <p:spPr>
          <a:xfrm rot="16200000">
            <a:off x="8750187" y="457906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A7475-8CFB-82E0-E402-B6F9007CA1E6}"/>
              </a:ext>
            </a:extLst>
          </p:cNvPr>
          <p:cNvSpPr txBox="1"/>
          <p:nvPr/>
        </p:nvSpPr>
        <p:spPr>
          <a:xfrm rot="16200000">
            <a:off x="9707238" y="6496747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0B4B49-1373-1670-DC1E-91088F4D4C7C}"/>
              </a:ext>
            </a:extLst>
          </p:cNvPr>
          <p:cNvSpPr txBox="1"/>
          <p:nvPr/>
        </p:nvSpPr>
        <p:spPr>
          <a:xfrm rot="16200000">
            <a:off x="9517340" y="5059213"/>
            <a:ext cx="3835363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A9962C-E35A-6DF8-BF01-1EA8073E4FE9}"/>
              </a:ext>
            </a:extLst>
          </p:cNvPr>
          <p:cNvSpPr txBox="1"/>
          <p:nvPr/>
        </p:nvSpPr>
        <p:spPr>
          <a:xfrm rot="16200000">
            <a:off x="10954875" y="5539360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B9BEC7-B0E2-33F7-6DAC-0FCCD29F0F06}"/>
              </a:ext>
            </a:extLst>
          </p:cNvPr>
          <p:cNvSpPr txBox="1"/>
          <p:nvPr/>
        </p:nvSpPr>
        <p:spPr>
          <a:xfrm rot="16200000">
            <a:off x="10737210" y="5046522"/>
            <a:ext cx="3829173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F4D15E-B60E-A26A-9A63-86949C116112}"/>
              </a:ext>
            </a:extLst>
          </p:cNvPr>
          <p:cNvSpPr txBox="1"/>
          <p:nvPr/>
        </p:nvSpPr>
        <p:spPr>
          <a:xfrm rot="16200000">
            <a:off x="12171648" y="4586672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4CB4F6-5537-9796-A7CF-6B4AE9B79449}"/>
              </a:ext>
            </a:extLst>
          </p:cNvPr>
          <p:cNvSpPr txBox="1"/>
          <p:nvPr/>
        </p:nvSpPr>
        <p:spPr>
          <a:xfrm rot="16200000">
            <a:off x="11984176" y="5040332"/>
            <a:ext cx="3829174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63C07D-F270-BE2F-1CF2-33FD43C1B07E}"/>
              </a:ext>
            </a:extLst>
          </p:cNvPr>
          <p:cNvSpPr txBox="1"/>
          <p:nvPr/>
        </p:nvSpPr>
        <p:spPr>
          <a:xfrm rot="16200000">
            <a:off x="13418615" y="3596868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161D1-B130-8510-2952-2DCE61A7C775}"/>
              </a:ext>
            </a:extLst>
          </p:cNvPr>
          <p:cNvSpPr txBox="1"/>
          <p:nvPr/>
        </p:nvSpPr>
        <p:spPr>
          <a:xfrm>
            <a:off x="6329364" y="4284828"/>
            <a:ext cx="5772150" cy="14465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O" sz="8800" dirty="0"/>
              <a:t>¡SIEMPRE!</a:t>
            </a:r>
          </a:p>
        </p:txBody>
      </p:sp>
    </p:spTree>
    <p:extLst>
      <p:ext uri="{BB962C8B-B14F-4D97-AF65-F5344CB8AC3E}">
        <p14:creationId xmlns:p14="http://schemas.microsoft.com/office/powerpoint/2010/main" val="2420338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uniandes.edu.co/images/phocagallery/campus%207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1540"/>
          <a:stretch/>
        </p:blipFill>
        <p:spPr bwMode="auto">
          <a:xfrm>
            <a:off x="4234" y="0"/>
            <a:ext cx="1733973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9530" y="557002"/>
            <a:ext cx="15389131" cy="8780961"/>
          </a:xfrm>
          <a:prstGeom prst="rect">
            <a:avLst/>
          </a:prstGeom>
          <a:solidFill>
            <a:schemeClr val="accent6">
              <a:lumMod val="50000"/>
              <a:alpha val="85607"/>
            </a:scheme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6" name="Rectángulo 5"/>
          <p:cNvSpPr/>
          <p:nvPr/>
        </p:nvSpPr>
        <p:spPr>
          <a:xfrm>
            <a:off x="1419837" y="1737835"/>
            <a:ext cx="152717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eaLnBrk="0" hangingPunct="0">
              <a:defRPr/>
            </a:pPr>
            <a:r>
              <a:rPr lang="es-MX" sz="7200" b="1">
                <a:solidFill>
                  <a:schemeClr val="bg1"/>
                </a:solidFill>
                <a:latin typeface="Antenna Bold" panose="02000503000000020004" pitchFamily="50" charset="0"/>
                <a:ea typeface="Arial Unicode MS"/>
                <a:cs typeface="Arial"/>
              </a:rPr>
              <a:t>CONTÁCTANOS</a:t>
            </a:r>
            <a:endParaRPr lang="es-ES" sz="2400">
              <a:solidFill>
                <a:schemeClr val="bg1"/>
              </a:solidFill>
              <a:latin typeface="Antenna Bold" panose="02000503000000020004" pitchFamily="50" charset="0"/>
              <a:ea typeface="Arial Unicode MS"/>
              <a:cs typeface="Arial"/>
            </a:endParaRPr>
          </a:p>
        </p:txBody>
      </p:sp>
      <p:sp>
        <p:nvSpPr>
          <p:cNvPr id="7" name="29 Rectángulo"/>
          <p:cNvSpPr/>
          <p:nvPr/>
        </p:nvSpPr>
        <p:spPr>
          <a:xfrm>
            <a:off x="2993519" y="3204054"/>
            <a:ext cx="14760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PÁGINAS</a:t>
            </a:r>
            <a:r>
              <a:rPr lang="es-CO" sz="32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WEB - </a:t>
            </a:r>
            <a:r>
              <a:rPr lang="es-ES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Ingeniería Industrial</a:t>
            </a:r>
            <a:r>
              <a:rPr lang="es-ES" sz="28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:</a:t>
            </a:r>
          </a:p>
          <a:p>
            <a:pPr lvl="1" indent="-390590"/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https://industrial.uniandes.edu.co/es/programas-academicos/maestrias</a:t>
            </a:r>
            <a:endParaRPr lang="es-ES" sz="2800" b="1">
              <a:solidFill>
                <a:srgbClr val="FFFF00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8" name="29 Rectángulo"/>
          <p:cNvSpPr/>
          <p:nvPr/>
        </p:nvSpPr>
        <p:spPr>
          <a:xfrm>
            <a:off x="2993519" y="4367716"/>
            <a:ext cx="11215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CORREO Maestría:   </a:t>
            </a:r>
            <a:r>
              <a: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solicitudes-miad@uniandes.edu.co</a:t>
            </a:r>
            <a:endParaRPr lang="es-CO" sz="2400" b="1">
              <a:solidFill>
                <a:schemeClr val="bg1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885932" y="1166658"/>
            <a:ext cx="13576333" cy="7459181"/>
          </a:xfrm>
          <a:prstGeom prst="rect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10" name="30 Rectángulo"/>
          <p:cNvSpPr/>
          <p:nvPr/>
        </p:nvSpPr>
        <p:spPr>
          <a:xfrm>
            <a:off x="2612269" y="4980282"/>
            <a:ext cx="7091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OTROS</a:t>
            </a:r>
            <a:r>
              <a:rPr lang="es-CO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ENLACES DE IMPORTANCIA</a:t>
            </a:r>
          </a:p>
        </p:txBody>
      </p:sp>
      <p:sp>
        <p:nvSpPr>
          <p:cNvPr id="11" name="20 Rectángulo"/>
          <p:cNvSpPr/>
          <p:nvPr/>
        </p:nvSpPr>
        <p:spPr>
          <a:xfrm>
            <a:off x="3166964" y="5426767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Matrículas: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https://matriculas.uniandes.edu.co/</a:t>
            </a:r>
          </a:p>
        </p:txBody>
      </p:sp>
      <p:sp>
        <p:nvSpPr>
          <p:cNvPr id="12" name="22 Rectángulo"/>
          <p:cNvSpPr/>
          <p:nvPr/>
        </p:nvSpPr>
        <p:spPr>
          <a:xfrm>
            <a:off x="3166964" y="588838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Registro: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http://registro.uniandes.edu.co/</a:t>
            </a:r>
          </a:p>
        </p:txBody>
      </p:sp>
      <p:sp>
        <p:nvSpPr>
          <p:cNvPr id="13" name="27 Rectángulo"/>
          <p:cNvSpPr/>
          <p:nvPr/>
        </p:nvSpPr>
        <p:spPr>
          <a:xfrm>
            <a:off x="3166964" y="633585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 Neón: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</a:t>
            </a:r>
            <a:r>
              <a:rPr lang="es-ES" sz="2400" b="1" err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bloqueneon.uniandes.edu.co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/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10EF0C-3475-B946-9C5F-E68A475B1926}"/>
              </a:ext>
            </a:extLst>
          </p:cNvPr>
          <p:cNvGrpSpPr/>
          <p:nvPr/>
        </p:nvGrpSpPr>
        <p:grpSpPr>
          <a:xfrm>
            <a:off x="3154923" y="7658343"/>
            <a:ext cx="2740575" cy="512811"/>
            <a:chOff x="2493370" y="7674606"/>
            <a:chExt cx="2740575" cy="51281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5F0F399-B2E5-4EAC-9418-DB924D45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70" y="7674606"/>
              <a:ext cx="466192" cy="51281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14C814-76FC-42C0-8470-200336FAEFB7}"/>
                </a:ext>
              </a:extLst>
            </p:cNvPr>
            <p:cNvSpPr txBox="1"/>
            <p:nvPr/>
          </p:nvSpPr>
          <p:spPr>
            <a:xfrm>
              <a:off x="3018709" y="7700178"/>
              <a:ext cx="221523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79E2E8-0FC0-4249-B3E0-440025EE0D79}"/>
              </a:ext>
            </a:extLst>
          </p:cNvPr>
          <p:cNvGrpSpPr/>
          <p:nvPr/>
        </p:nvGrpSpPr>
        <p:grpSpPr>
          <a:xfrm>
            <a:off x="11039383" y="7631587"/>
            <a:ext cx="5975164" cy="539567"/>
            <a:chOff x="9667712" y="7599597"/>
            <a:chExt cx="5975164" cy="53956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26FB15-16EB-49DA-943B-0879EE8FE109}"/>
                </a:ext>
              </a:extLst>
            </p:cNvPr>
            <p:cNvSpPr txBox="1"/>
            <p:nvPr/>
          </p:nvSpPr>
          <p:spPr>
            <a:xfrm>
              <a:off x="10216736" y="7631587"/>
              <a:ext cx="54261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</a:p>
          </p:txBody>
        </p:sp>
        <p:pic>
          <p:nvPicPr>
            <p:cNvPr id="19" name="Imagen 2" descr="Imagen que contiene dibujo, luz, alimentos&#10;&#10;Descripción generada con confianza muy alta">
              <a:extLst>
                <a:ext uri="{FF2B5EF4-FFF2-40B4-BE49-F238E27FC236}">
                  <a16:creationId xmlns:a16="http://schemas.microsoft.com/office/drawing/2014/main" id="{0C501945-7443-4162-A690-D721D68D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712" y="7599597"/>
              <a:ext cx="465189" cy="53956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495CC6E-F3DA-B045-88D1-9D4C5DDF823D}"/>
              </a:ext>
            </a:extLst>
          </p:cNvPr>
          <p:cNvGrpSpPr/>
          <p:nvPr/>
        </p:nvGrpSpPr>
        <p:grpSpPr>
          <a:xfrm>
            <a:off x="7167504" y="7622276"/>
            <a:ext cx="2896573" cy="539567"/>
            <a:chOff x="6158062" y="7631587"/>
            <a:chExt cx="2896573" cy="539567"/>
          </a:xfrm>
        </p:grpSpPr>
        <p:pic>
          <p:nvPicPr>
            <p:cNvPr id="20" name="Imagen 3" descr="Imagen que contiene dibujo&#10;&#10;Descripción generada con confianza muy alta">
              <a:extLst>
                <a:ext uri="{FF2B5EF4-FFF2-40B4-BE49-F238E27FC236}">
                  <a16:creationId xmlns:a16="http://schemas.microsoft.com/office/drawing/2014/main" id="{13FAD0BE-37A8-4B3E-ACF6-9EA59673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8062" y="7631587"/>
              <a:ext cx="465188" cy="53956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640896-75A3-4834-8AF4-4FD719A9FF79}"/>
                </a:ext>
              </a:extLst>
            </p:cNvPr>
            <p:cNvSpPr txBox="1"/>
            <p:nvPr/>
          </p:nvSpPr>
          <p:spPr>
            <a:xfrm>
              <a:off x="6707085" y="7645511"/>
              <a:ext cx="23475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9C89928-E6E1-4041-9DCB-2208881E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300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02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A9B7-E18F-670C-D4DD-A62C13570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CBD3FC5-D704-E72B-A287-E1B68C5A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5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2DBDAAE-635B-6009-E6C2-3C2FA2D8C0DE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División Train, Test y Val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ECE7F8-C7F6-5EA5-9D72-597C78A954CA}"/>
              </a:ext>
            </a:extLst>
          </p:cNvPr>
          <p:cNvSpPr txBox="1">
            <a:spLocks/>
          </p:cNvSpPr>
          <p:nvPr/>
        </p:nvSpPr>
        <p:spPr>
          <a:xfrm>
            <a:off x="1000089" y="1625395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Cuando se hace </a:t>
            </a:r>
            <a:r>
              <a:rPr lang="es-ES" sz="2800" b="0" dirty="0" err="1">
                <a:latin typeface="Antenna Light" panose="02000503000000020004" pitchFamily="50" charset="0"/>
                <a:ea typeface="+mn-ea"/>
                <a:cs typeface="+mn-cs"/>
              </a:rPr>
              <a:t>hyper-parameter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ES" sz="2800" b="0" dirty="0" err="1">
                <a:latin typeface="Antenna Light" panose="02000503000000020004" pitchFamily="50" charset="0"/>
                <a:ea typeface="+mn-ea"/>
                <a:cs typeface="+mn-cs"/>
              </a:rPr>
              <a:t>tuning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 o se busca escoger entre distintos modelos, se deben separar sus datos en divisiones de entrenamiento, prueba y validación para evitar que un modelo sobreajuste y para poder evaluar con precisión su modelo.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2E5E5C7-8986-228D-2708-F138DE7BA2B7}"/>
              </a:ext>
            </a:extLst>
          </p:cNvPr>
          <p:cNvSpPr/>
          <p:nvPr/>
        </p:nvSpPr>
        <p:spPr>
          <a:xfrm>
            <a:off x="2174668" y="4334571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32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, test y 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83FD9-2613-BEFF-7DB3-FA653A2BF208}"/>
              </a:ext>
            </a:extLst>
          </p:cNvPr>
          <p:cNvSpPr txBox="1"/>
          <p:nvPr/>
        </p:nvSpPr>
        <p:spPr>
          <a:xfrm rot="16200000">
            <a:off x="-78748" y="4687564"/>
            <a:ext cx="3835362" cy="5847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3241D-F55A-408D-A751-88F695218AA3}"/>
              </a:ext>
            </a:extLst>
          </p:cNvPr>
          <p:cNvSpPr txBox="1"/>
          <p:nvPr/>
        </p:nvSpPr>
        <p:spPr>
          <a:xfrm rot="16200000">
            <a:off x="3561466" y="3742046"/>
            <a:ext cx="1882772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Train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599292-23D1-BC27-4301-857B4DB6319F}"/>
              </a:ext>
            </a:extLst>
          </p:cNvPr>
          <p:cNvSpPr txBox="1"/>
          <p:nvPr/>
        </p:nvSpPr>
        <p:spPr>
          <a:xfrm rot="16200000">
            <a:off x="4022369" y="6155875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8A7DD-E37D-6D55-8E71-7DD75A751DC5}"/>
              </a:ext>
            </a:extLst>
          </p:cNvPr>
          <p:cNvSpPr txBox="1"/>
          <p:nvPr/>
        </p:nvSpPr>
        <p:spPr>
          <a:xfrm rot="16200000">
            <a:off x="8750187" y="420328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F2EB0F-DAAE-9B31-C21E-CA315B18D027}"/>
              </a:ext>
            </a:extLst>
          </p:cNvPr>
          <p:cNvSpPr txBox="1"/>
          <p:nvPr/>
        </p:nvSpPr>
        <p:spPr>
          <a:xfrm rot="16200000">
            <a:off x="9707572" y="5171187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16B3A-8E7A-348A-6E48-BBED2E85A775}"/>
              </a:ext>
            </a:extLst>
          </p:cNvPr>
          <p:cNvSpPr txBox="1"/>
          <p:nvPr/>
        </p:nvSpPr>
        <p:spPr>
          <a:xfrm rot="16200000">
            <a:off x="9997488" y="420328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39539A-E3E1-8A7E-1CA0-94A4C5A595AE}"/>
              </a:ext>
            </a:extLst>
          </p:cNvPr>
          <p:cNvSpPr txBox="1"/>
          <p:nvPr/>
        </p:nvSpPr>
        <p:spPr>
          <a:xfrm rot="16200000">
            <a:off x="10954875" y="4222192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C2D1C1-635C-AE0D-D742-EFEB3C25D910}"/>
              </a:ext>
            </a:extLst>
          </p:cNvPr>
          <p:cNvSpPr txBox="1"/>
          <p:nvPr/>
        </p:nvSpPr>
        <p:spPr>
          <a:xfrm rot="16200000">
            <a:off x="11214262" y="4193690"/>
            <a:ext cx="2875069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061325-E190-4360-510F-C2D8CE204233}"/>
              </a:ext>
            </a:extLst>
          </p:cNvPr>
          <p:cNvSpPr txBox="1"/>
          <p:nvPr/>
        </p:nvSpPr>
        <p:spPr>
          <a:xfrm rot="16200000">
            <a:off x="12171649" y="3221088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245FA-DADF-88AC-A9CE-696F83621C6A}"/>
              </a:ext>
            </a:extLst>
          </p:cNvPr>
          <p:cNvSpPr txBox="1"/>
          <p:nvPr/>
        </p:nvSpPr>
        <p:spPr>
          <a:xfrm rot="16200000">
            <a:off x="4013739" y="5179579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D9269-AF8D-C3F7-58DF-13C8AD6D3F1F}"/>
              </a:ext>
            </a:extLst>
          </p:cNvPr>
          <p:cNvSpPr txBox="1"/>
          <p:nvPr/>
        </p:nvSpPr>
        <p:spPr>
          <a:xfrm rot="16200000">
            <a:off x="9698608" y="6120967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167022-556A-3370-B489-62ADFD6EC700}"/>
              </a:ext>
            </a:extLst>
          </p:cNvPr>
          <p:cNvSpPr txBox="1"/>
          <p:nvPr/>
        </p:nvSpPr>
        <p:spPr>
          <a:xfrm rot="16200000">
            <a:off x="10954874" y="6120967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F71A5E-520E-6EE1-9955-72CEB584E214}"/>
              </a:ext>
            </a:extLst>
          </p:cNvPr>
          <p:cNvSpPr txBox="1"/>
          <p:nvPr/>
        </p:nvSpPr>
        <p:spPr>
          <a:xfrm rot="16200000">
            <a:off x="12171650" y="6111373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49D8-1EAC-C3F3-8D91-AD0DC4A2FF6B}"/>
              </a:ext>
            </a:extLst>
          </p:cNvPr>
          <p:cNvSpPr txBox="1"/>
          <p:nvPr/>
        </p:nvSpPr>
        <p:spPr>
          <a:xfrm>
            <a:off x="1000089" y="7112542"/>
            <a:ext cx="66262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Para cada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:</a:t>
            </a:r>
          </a:p>
          <a:p>
            <a:pPr marL="971550" lvl="1" indent="-514350" algn="just">
              <a:buFont typeface="+mj-lt"/>
              <a:buAutoNum type="alphaLcParenR"/>
            </a:pPr>
            <a:r>
              <a:rPr lang="es-ES" b="0" dirty="0">
                <a:latin typeface="Antenna Light" panose="02000503000000020004" pitchFamily="50" charset="0"/>
                <a:ea typeface="+mn-ea"/>
                <a:cs typeface="+mn-cs"/>
              </a:rPr>
              <a:t>Se entrena con el conjunto Train</a:t>
            </a:r>
          </a:p>
          <a:p>
            <a:pPr marL="971550" lvl="1" indent="-514350" algn="just">
              <a:buFont typeface="+mj-lt"/>
              <a:buAutoNum type="alphaLcParenR"/>
            </a:pPr>
            <a:r>
              <a:rPr lang="es-ES" b="0" dirty="0">
                <a:latin typeface="Antenna Light" panose="02000503000000020004" pitchFamily="50" charset="0"/>
                <a:ea typeface="+mn-ea"/>
                <a:cs typeface="+mn-cs"/>
              </a:rPr>
              <a:t>Se mira el desempeño en Test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Se escoge el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con mejor desempeño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El desempeño final del mejor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se mide con el conjunto Val</a:t>
            </a:r>
          </a:p>
          <a:p>
            <a:endParaRPr lang="en-CO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E881F-F76F-D6CF-CBD6-7C97FF2E4488}"/>
              </a:ext>
            </a:extLst>
          </p:cNvPr>
          <p:cNvSpPr txBox="1"/>
          <p:nvPr/>
        </p:nvSpPr>
        <p:spPr>
          <a:xfrm>
            <a:off x="9194105" y="7151632"/>
            <a:ext cx="6626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Para cada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, se hace validación cruzada dejando por fuera el conjunto “Val”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Se escoge el modelo con mejor desempeño.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El desempeño final del mejor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se mide con el conjunto Val</a:t>
            </a: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45342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82E5E-797E-7C4A-AC70-48E46C05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1FA097C-510E-FAB6-CB22-E38AADD0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6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D71DF36-CBFC-7F2A-B4E0-B58A427CC8DF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División Train, Test y Val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E4C67DA-AF46-3BAE-2073-214623A0D174}"/>
              </a:ext>
            </a:extLst>
          </p:cNvPr>
          <p:cNvSpPr txBox="1">
            <a:spLocks/>
          </p:cNvSpPr>
          <p:nvPr/>
        </p:nvSpPr>
        <p:spPr>
          <a:xfrm>
            <a:off x="1000089" y="1625395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Cuando se hace </a:t>
            </a:r>
            <a:r>
              <a:rPr lang="es-ES" sz="2800" b="0" dirty="0" err="1">
                <a:latin typeface="Antenna Light" panose="02000503000000020004" pitchFamily="50" charset="0"/>
                <a:ea typeface="+mn-ea"/>
                <a:cs typeface="+mn-cs"/>
              </a:rPr>
              <a:t>hyper-parameter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ES" sz="2800" b="0" dirty="0" err="1">
                <a:latin typeface="Antenna Light" panose="02000503000000020004" pitchFamily="50" charset="0"/>
                <a:ea typeface="+mn-ea"/>
                <a:cs typeface="+mn-cs"/>
              </a:rPr>
              <a:t>tuning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 o se busca escoger entre distintos modelos, se deben separar sus datos en divisiones de entrenamiento, prueba y validación para evitar que un modelo sobreajuste y para poder evaluar con precisión su modelo.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9EAB75-3B9B-F147-CA13-D6CBEB09C67F}"/>
              </a:ext>
            </a:extLst>
          </p:cNvPr>
          <p:cNvSpPr/>
          <p:nvPr/>
        </p:nvSpPr>
        <p:spPr>
          <a:xfrm>
            <a:off x="2174668" y="4334571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32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, test y 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39397-C129-83B6-CFF2-8092CB30C536}"/>
              </a:ext>
            </a:extLst>
          </p:cNvPr>
          <p:cNvSpPr txBox="1"/>
          <p:nvPr/>
        </p:nvSpPr>
        <p:spPr>
          <a:xfrm rot="16200000">
            <a:off x="-78748" y="4687564"/>
            <a:ext cx="3835362" cy="5847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188B9-F30C-F610-2328-06703377F6AD}"/>
              </a:ext>
            </a:extLst>
          </p:cNvPr>
          <p:cNvSpPr txBox="1"/>
          <p:nvPr/>
        </p:nvSpPr>
        <p:spPr>
          <a:xfrm rot="16200000">
            <a:off x="3561466" y="3742046"/>
            <a:ext cx="1882772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Train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46EA8-56AB-F69F-0EEB-A9A2682C340B}"/>
              </a:ext>
            </a:extLst>
          </p:cNvPr>
          <p:cNvSpPr txBox="1"/>
          <p:nvPr/>
        </p:nvSpPr>
        <p:spPr>
          <a:xfrm rot="16200000">
            <a:off x="4022369" y="6155875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31F8E-D856-5614-2597-46864F820806}"/>
              </a:ext>
            </a:extLst>
          </p:cNvPr>
          <p:cNvSpPr txBox="1"/>
          <p:nvPr/>
        </p:nvSpPr>
        <p:spPr>
          <a:xfrm rot="16200000">
            <a:off x="8750187" y="420328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F8C474-BD15-4165-4688-6C1907028DAB}"/>
              </a:ext>
            </a:extLst>
          </p:cNvPr>
          <p:cNvSpPr txBox="1"/>
          <p:nvPr/>
        </p:nvSpPr>
        <p:spPr>
          <a:xfrm rot="16200000">
            <a:off x="9707572" y="5171187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0713F0-3EB9-F236-CEFA-9F1D8CA1DCCA}"/>
              </a:ext>
            </a:extLst>
          </p:cNvPr>
          <p:cNvSpPr txBox="1"/>
          <p:nvPr/>
        </p:nvSpPr>
        <p:spPr>
          <a:xfrm rot="16200000">
            <a:off x="9997488" y="420328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98430F-40F2-2241-2CFC-76F4ED20C3B1}"/>
              </a:ext>
            </a:extLst>
          </p:cNvPr>
          <p:cNvSpPr txBox="1"/>
          <p:nvPr/>
        </p:nvSpPr>
        <p:spPr>
          <a:xfrm rot="16200000">
            <a:off x="10954875" y="4222192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73E116-4750-5D1C-F285-D12A8CB61B4F}"/>
              </a:ext>
            </a:extLst>
          </p:cNvPr>
          <p:cNvSpPr txBox="1"/>
          <p:nvPr/>
        </p:nvSpPr>
        <p:spPr>
          <a:xfrm rot="16200000">
            <a:off x="11214262" y="4193690"/>
            <a:ext cx="2875069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38E440-5ECA-924F-5DEC-41558F2E58B9}"/>
              </a:ext>
            </a:extLst>
          </p:cNvPr>
          <p:cNvSpPr txBox="1"/>
          <p:nvPr/>
        </p:nvSpPr>
        <p:spPr>
          <a:xfrm rot="16200000">
            <a:off x="12171649" y="3221088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D2BF7-4747-7CEF-A3EE-BA8D92E1999E}"/>
              </a:ext>
            </a:extLst>
          </p:cNvPr>
          <p:cNvSpPr txBox="1"/>
          <p:nvPr/>
        </p:nvSpPr>
        <p:spPr>
          <a:xfrm rot="16200000">
            <a:off x="4013739" y="5179579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CDC3D-48F1-4949-5288-A4125ACBE25F}"/>
              </a:ext>
            </a:extLst>
          </p:cNvPr>
          <p:cNvSpPr txBox="1"/>
          <p:nvPr/>
        </p:nvSpPr>
        <p:spPr>
          <a:xfrm rot="16200000">
            <a:off x="9698608" y="6120967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253AB4-29E3-880C-0D76-DD90E3A65A73}"/>
              </a:ext>
            </a:extLst>
          </p:cNvPr>
          <p:cNvSpPr txBox="1"/>
          <p:nvPr/>
        </p:nvSpPr>
        <p:spPr>
          <a:xfrm rot="16200000">
            <a:off x="10954874" y="6120967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77C6D6-1384-0A2A-1DA2-02CD0BC9C600}"/>
              </a:ext>
            </a:extLst>
          </p:cNvPr>
          <p:cNvSpPr txBox="1"/>
          <p:nvPr/>
        </p:nvSpPr>
        <p:spPr>
          <a:xfrm rot="16200000">
            <a:off x="12171650" y="6111373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DA119-C41A-4BAE-7DDE-0BA224AA67B0}"/>
              </a:ext>
            </a:extLst>
          </p:cNvPr>
          <p:cNvSpPr txBox="1"/>
          <p:nvPr/>
        </p:nvSpPr>
        <p:spPr>
          <a:xfrm>
            <a:off x="1000089" y="7112542"/>
            <a:ext cx="66262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Para cada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:</a:t>
            </a:r>
          </a:p>
          <a:p>
            <a:pPr marL="971550" lvl="1" indent="-514350" algn="just">
              <a:buFont typeface="+mj-lt"/>
              <a:buAutoNum type="alphaLcParenR"/>
            </a:pPr>
            <a:r>
              <a:rPr lang="es-ES" b="0" dirty="0">
                <a:latin typeface="Antenna Light" panose="02000503000000020004" pitchFamily="50" charset="0"/>
                <a:ea typeface="+mn-ea"/>
                <a:cs typeface="+mn-cs"/>
              </a:rPr>
              <a:t>Se entrena con el conjunto Train</a:t>
            </a:r>
          </a:p>
          <a:p>
            <a:pPr marL="971550" lvl="1" indent="-514350" algn="just">
              <a:buFont typeface="+mj-lt"/>
              <a:buAutoNum type="alphaLcParenR"/>
            </a:pPr>
            <a:r>
              <a:rPr lang="es-ES" b="0" dirty="0">
                <a:latin typeface="Antenna Light" panose="02000503000000020004" pitchFamily="50" charset="0"/>
                <a:ea typeface="+mn-ea"/>
                <a:cs typeface="+mn-cs"/>
              </a:rPr>
              <a:t>Se mira el desempeño en Test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Se escoge el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con mejor desempeño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El desempeño final del mejor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se mide con el conjunto Val</a:t>
            </a:r>
          </a:p>
          <a:p>
            <a:endParaRPr lang="en-CO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5D99B-3649-FDE5-D663-29C98DD80BE8}"/>
              </a:ext>
            </a:extLst>
          </p:cNvPr>
          <p:cNvSpPr txBox="1"/>
          <p:nvPr/>
        </p:nvSpPr>
        <p:spPr>
          <a:xfrm>
            <a:off x="9194105" y="7151632"/>
            <a:ext cx="6626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Para cada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, se hace validación cruzada dejando por fuera el conjunto “Val”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Se escoge el modelo con mejor desempeño.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El desempeño final del mejor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se mide con el conjunto Val</a:t>
            </a:r>
          </a:p>
          <a:p>
            <a:endParaRPr lang="en-C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4D260-7855-9505-A65A-42126ED039B0}"/>
              </a:ext>
            </a:extLst>
          </p:cNvPr>
          <p:cNvSpPr txBox="1"/>
          <p:nvPr/>
        </p:nvSpPr>
        <p:spPr>
          <a:xfrm>
            <a:off x="6329364" y="4284828"/>
            <a:ext cx="5772150" cy="14465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O" sz="8800" dirty="0"/>
              <a:t>¡SIEMPRE!</a:t>
            </a:r>
          </a:p>
        </p:txBody>
      </p:sp>
    </p:spTree>
    <p:extLst>
      <p:ext uri="{BB962C8B-B14F-4D97-AF65-F5344CB8AC3E}">
        <p14:creationId xmlns:p14="http://schemas.microsoft.com/office/powerpoint/2010/main" val="144981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7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" name="Google Shape;623;gd6ca21133a_0_94">
            <a:extLst>
              <a:ext uri="{FF2B5EF4-FFF2-40B4-BE49-F238E27FC236}">
                <a16:creationId xmlns:a16="http://schemas.microsoft.com/office/drawing/2014/main" id="{87E93FB3-C90E-65FE-BB37-24E80CEAF7FB}"/>
              </a:ext>
            </a:extLst>
          </p:cNvPr>
          <p:cNvSpPr txBox="1"/>
          <p:nvPr/>
        </p:nvSpPr>
        <p:spPr>
          <a:xfrm>
            <a:off x="9201150" y="3098363"/>
            <a:ext cx="14391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98941"/>
              </p:ext>
            </p:extLst>
          </p:nvPr>
        </p:nvGraphicFramePr>
        <p:xfrm>
          <a:off x="5186362" y="3775441"/>
          <a:ext cx="7300914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CO"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ítulo 1">
            <a:extLst>
              <a:ext uri="{FF2B5EF4-FFF2-40B4-BE49-F238E27FC236}">
                <a16:creationId xmlns:a16="http://schemas.microsoft.com/office/drawing/2014/main" id="{03C0BEAF-E78F-CED0-A27C-E831CDCC42D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409930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8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315337"/>
              </p:ext>
            </p:extLst>
          </p:nvPr>
        </p:nvGraphicFramePr>
        <p:xfrm>
          <a:off x="5186362" y="3775441"/>
          <a:ext cx="7486651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 Negativos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Verdaderos Positivos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E53E7DE2-34EE-D286-0C57-0CCB3B2042F0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  <p:sp>
        <p:nvSpPr>
          <p:cNvPr id="4" name="Google Shape;623;gd6ca21133a_0_94">
            <a:extLst>
              <a:ext uri="{FF2B5EF4-FFF2-40B4-BE49-F238E27FC236}">
                <a16:creationId xmlns:a16="http://schemas.microsoft.com/office/drawing/2014/main" id="{66898639-56A4-C324-B270-5015E440058A}"/>
              </a:ext>
            </a:extLst>
          </p:cNvPr>
          <p:cNvSpPr txBox="1"/>
          <p:nvPr/>
        </p:nvSpPr>
        <p:spPr>
          <a:xfrm>
            <a:off x="9201150" y="3098363"/>
            <a:ext cx="14391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6746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9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5316367"/>
              </p:ext>
            </p:extLst>
          </p:nvPr>
        </p:nvGraphicFramePr>
        <p:xfrm>
          <a:off x="5186362" y="3775441"/>
          <a:ext cx="7300914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Negativos</a:t>
                      </a:r>
                      <a:endParaRPr sz="32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Positivos</a:t>
                      </a:r>
                      <a:endParaRPr sz="32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799CD370-3176-2BC0-502C-9846228ABB0D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  <p:sp>
        <p:nvSpPr>
          <p:cNvPr id="4" name="Google Shape;623;gd6ca21133a_0_94">
            <a:extLst>
              <a:ext uri="{FF2B5EF4-FFF2-40B4-BE49-F238E27FC236}">
                <a16:creationId xmlns:a16="http://schemas.microsoft.com/office/drawing/2014/main" id="{3331D592-FE81-51B1-352B-69C3C969ABEF}"/>
              </a:ext>
            </a:extLst>
          </p:cNvPr>
          <p:cNvSpPr txBox="1"/>
          <p:nvPr/>
        </p:nvSpPr>
        <p:spPr>
          <a:xfrm>
            <a:off x="9201150" y="3098363"/>
            <a:ext cx="14391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67827878"/>
      </p:ext>
    </p:extLst>
  </p:cSld>
  <p:clrMapOvr>
    <a:masterClrMapping/>
  </p:clrMapOvr>
</p:sld>
</file>

<file path=ppt/theme/theme1.xml><?xml version="1.0" encoding="utf-8"?>
<a:theme xmlns:a="http://schemas.openxmlformats.org/drawingml/2006/main" name="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F5A158B-BB6A-2444-A4F6-1F7DBC895C23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1_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A57AC167-B8EB-426B-9899-9CFBC527F827}"/>
    </a:ext>
  </a:extLst>
</a:theme>
</file>

<file path=ppt/theme/theme5.xml><?xml version="1.0" encoding="utf-8"?>
<a:theme xmlns:a="http://schemas.openxmlformats.org/drawingml/2006/main" name="1_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31ED6052-AD42-4D63-82F4-30A39D6B8781}"/>
    </a:ext>
  </a:extLst>
</a:theme>
</file>

<file path=ppt/theme/theme6.xml><?xml version="1.0" encoding="utf-8"?>
<a:theme xmlns:a="http://schemas.openxmlformats.org/drawingml/2006/main" name="1_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D8236122-F687-4A54-BB69-AD62DD2937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B337A07470EA4D815EAD85B02F9412" ma:contentTypeVersion="9" ma:contentTypeDescription="Crear nuevo documento." ma:contentTypeScope="" ma:versionID="b304f66378d28b5caa8e5ff66c085823">
  <xsd:schema xmlns:xsd="http://www.w3.org/2001/XMLSchema" xmlns:xs="http://www.w3.org/2001/XMLSchema" xmlns:p="http://schemas.microsoft.com/office/2006/metadata/properties" xmlns:ns2="299da364-5bd6-4856-b54f-296f95f3dc71" xmlns:ns3="7fe59f34-55a4-4ccc-9a2c-36cfcecf2037" xmlns:ns4="f56f2f5c-3d56-4d70-9022-3d712eea6fdb" targetNamespace="http://schemas.microsoft.com/office/2006/metadata/properties" ma:root="true" ma:fieldsID="76e39bdae2ce33f747ddc2199e311f5b" ns2:_="" ns3:_="" ns4:_="">
    <xsd:import namespace="299da364-5bd6-4856-b54f-296f95f3dc71"/>
    <xsd:import namespace="7fe59f34-55a4-4ccc-9a2c-36cfcecf2037"/>
    <xsd:import namespace="f56f2f5c-3d56-4d70-9022-3d712eea6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f2f5c-3d56-4d70-9022-3d712eea6fdb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726DC3-2D22-4A21-AAB1-8BD4A825B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da364-5bd6-4856-b54f-296f95f3dc71"/>
    <ds:schemaRef ds:uri="7fe59f34-55a4-4ccc-9a2c-36cfcecf2037"/>
    <ds:schemaRef ds:uri="f56f2f5c-3d56-4d70-9022-3d712eea6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6F96A0-A009-4EB0-9A3F-D6F81743887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b00cbc-cea4-4629-afa9-2a0ea5398757"/>
    <ds:schemaRef ds:uri="http://schemas.microsoft.com/office/infopath/2007/PartnerControls"/>
    <ds:schemaRef ds:uri="5be7b9e8-b6d5-4c5b-b5e2-73fe756bfb0a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BECC79B-6A26-4FAB-9034-859E0E3522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para MIAD Virtual 2021</Template>
  <TotalTime>3848</TotalTime>
  <Words>1363</Words>
  <Application>Microsoft Macintosh PowerPoint</Application>
  <PresentationFormat>Custom</PresentationFormat>
  <Paragraphs>301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Antenna Bold</vt:lpstr>
      <vt:lpstr>Antenna Light</vt:lpstr>
      <vt:lpstr>Antenna Regular</vt:lpstr>
      <vt:lpstr>Arial</vt:lpstr>
      <vt:lpstr>Calibri</vt:lpstr>
      <vt:lpstr>Proxima Nova</vt:lpstr>
      <vt:lpstr>Proxima Nova Semibold</vt:lpstr>
      <vt:lpstr>Rockwell</vt:lpstr>
      <vt:lpstr>Para recursos en general</vt:lpstr>
      <vt:lpstr>Encabezados y cierre</vt:lpstr>
      <vt:lpstr>Diseño para Videos</vt:lpstr>
      <vt:lpstr>1_Encabezados y cierre</vt:lpstr>
      <vt:lpstr>1_Para recursos en general</vt:lpstr>
      <vt:lpstr>1_Diseño para Videos</vt:lpstr>
      <vt:lpstr>PowerPoint Presentation</vt:lpstr>
      <vt:lpstr>Machine Learning y Procesamiento de Lenguaje Natural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Johanna Bernal Rueda</dc:creator>
  <cp:lastModifiedBy>David Zarruk</cp:lastModifiedBy>
  <cp:revision>38</cp:revision>
  <dcterms:created xsi:type="dcterms:W3CDTF">2021-05-20T22:41:38Z</dcterms:created>
  <dcterms:modified xsi:type="dcterms:W3CDTF">2025-04-03T23:39:12Z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0x010100F0B337A07470EA4D815EAD85B02F9412</vt:lpwstr>
  </property>
</Properties>
</file>